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42"/>
  </p:notesMasterIdLst>
  <p:sldIdLst>
    <p:sldId id="256" r:id="rId2"/>
    <p:sldId id="461" r:id="rId3"/>
    <p:sldId id="264" r:id="rId4"/>
    <p:sldId id="348" r:id="rId5"/>
    <p:sldId id="427" r:id="rId6"/>
    <p:sldId id="432" r:id="rId7"/>
    <p:sldId id="433" r:id="rId8"/>
    <p:sldId id="431" r:id="rId9"/>
    <p:sldId id="424" r:id="rId10"/>
    <p:sldId id="430" r:id="rId11"/>
    <p:sldId id="437" r:id="rId12"/>
    <p:sldId id="434" r:id="rId13"/>
    <p:sldId id="438" r:id="rId14"/>
    <p:sldId id="435" r:id="rId15"/>
    <p:sldId id="442" r:id="rId16"/>
    <p:sldId id="450" r:id="rId17"/>
    <p:sldId id="436" r:id="rId18"/>
    <p:sldId id="439" r:id="rId19"/>
    <p:sldId id="425" r:id="rId20"/>
    <p:sldId id="443" r:id="rId21"/>
    <p:sldId id="441" r:id="rId22"/>
    <p:sldId id="428" r:id="rId23"/>
    <p:sldId id="453" r:id="rId24"/>
    <p:sldId id="455" r:id="rId25"/>
    <p:sldId id="454" r:id="rId26"/>
    <p:sldId id="457" r:id="rId27"/>
    <p:sldId id="458" r:id="rId28"/>
    <p:sldId id="459" r:id="rId29"/>
    <p:sldId id="456" r:id="rId30"/>
    <p:sldId id="444" r:id="rId31"/>
    <p:sldId id="449" r:id="rId32"/>
    <p:sldId id="448" r:id="rId33"/>
    <p:sldId id="261" r:id="rId34"/>
    <p:sldId id="296" r:id="rId35"/>
    <p:sldId id="297" r:id="rId36"/>
    <p:sldId id="298" r:id="rId37"/>
    <p:sldId id="300" r:id="rId38"/>
    <p:sldId id="299" r:id="rId39"/>
    <p:sldId id="460" r:id="rId40"/>
    <p:sldId id="451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461"/>
            <p14:sldId id="264"/>
          </p14:sldIdLst>
        </p14:section>
        <p14:section name="Energy Sources" id="{B55B8E8C-5EAB-4A1E-A4E9-AE5E896E46FA}">
          <p14:sldIdLst>
            <p14:sldId id="348"/>
            <p14:sldId id="427"/>
            <p14:sldId id="432"/>
            <p14:sldId id="433"/>
            <p14:sldId id="431"/>
            <p14:sldId id="424"/>
            <p14:sldId id="430"/>
            <p14:sldId id="437"/>
            <p14:sldId id="434"/>
            <p14:sldId id="438"/>
            <p14:sldId id="435"/>
            <p14:sldId id="442"/>
          </p14:sldIdLst>
        </p14:section>
        <p14:section name="Energy Management with Sleep" id="{280B5744-2888-4B06-9A5A-436AC39F5290}">
          <p14:sldIdLst>
            <p14:sldId id="450"/>
            <p14:sldId id="436"/>
            <p14:sldId id="439"/>
            <p14:sldId id="425"/>
            <p14:sldId id="443"/>
            <p14:sldId id="441"/>
            <p14:sldId id="428"/>
            <p14:sldId id="453"/>
            <p14:sldId id="455"/>
            <p14:sldId id="454"/>
            <p14:sldId id="457"/>
            <p14:sldId id="458"/>
            <p14:sldId id="459"/>
          </p14:sldIdLst>
        </p14:section>
        <p14:section name="Energy Management with Intermittency" id="{171A93DF-1B31-43A6-94F5-C88B4C25BBF4}">
          <p14:sldIdLst>
            <p14:sldId id="456"/>
            <p14:sldId id="444"/>
            <p14:sldId id="449"/>
            <p14:sldId id="448"/>
            <p14:sldId id="261"/>
            <p14:sldId id="296"/>
            <p14:sldId id="297"/>
            <p14:sldId id="298"/>
            <p14:sldId id="300"/>
            <p14:sldId id="299"/>
            <p14:sldId id="460"/>
          </p14:sldIdLst>
        </p14:section>
        <p14:section name="Wrapup" id="{29A7F866-9DA9-446B-8359-CE426CB89C7A}">
          <p14:sldIdLst>
            <p14:sldId id="45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7440" autoAdjust="0"/>
  </p:normalViewPr>
  <p:slideViewPr>
    <p:cSldViewPr snapToGrid="0">
      <p:cViewPr varScale="1">
        <p:scale>
          <a:sx n="96" d="100"/>
          <a:sy n="96" d="100"/>
        </p:scale>
        <p:origin x="90" y="15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detailed explanation WHY volatile/non-volatile etc. Perhaps split to two slides</a:t>
            </a:r>
          </a:p>
          <a:p>
            <a:r>
              <a:rPr lang="en-US" dirty="0"/>
              <a:t>Add callout saying we need latch, etc.</a:t>
            </a:r>
          </a:p>
          <a:p>
            <a:r>
              <a:rPr lang="en-US" dirty="0"/>
              <a:t>Make </a:t>
            </a:r>
            <a:r>
              <a:rPr lang="en-US" dirty="0" err="1"/>
              <a:t>capy</a:t>
            </a:r>
            <a:r>
              <a:rPr lang="en-US" dirty="0"/>
              <a:t> bigger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A5DAB-833A-42C0-9DFB-CA43EE3156B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74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detailed explanation WHY volatile/non-volatile etc. Perhaps split to two slides</a:t>
            </a:r>
          </a:p>
          <a:p>
            <a:r>
              <a:rPr lang="en-US" dirty="0"/>
              <a:t>Add callout saying we need latch,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A5DAB-833A-42C0-9DFB-CA43EE3156B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916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detailed explanation WHY volatile/non-volatile etc. Perhaps split to two slides</a:t>
            </a:r>
          </a:p>
          <a:p>
            <a:r>
              <a:rPr lang="en-US" dirty="0"/>
              <a:t>Add callout saying we need latch,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A5DAB-833A-42C0-9DFB-CA43EE3156B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403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detailed explanation WHY volatile/non-volatile etc. Perhaps split to two slides</a:t>
            </a:r>
          </a:p>
          <a:p>
            <a:r>
              <a:rPr lang="en-US" dirty="0"/>
              <a:t>Add callout saying we need latch,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A5DAB-833A-42C0-9DFB-CA43EE3156B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18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detailed explanation WHY volatile/non-volatile etc. Perhaps split to two slides</a:t>
            </a:r>
          </a:p>
          <a:p>
            <a:r>
              <a:rPr lang="en-US" dirty="0"/>
              <a:t>Add callout saying we need latch,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A5DAB-833A-42C0-9DFB-CA43EE3156B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90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detailed explanation WHY volatile/non-volatile etc. Perhaps split to two slides</a:t>
            </a:r>
          </a:p>
          <a:p>
            <a:r>
              <a:rPr lang="en-US" dirty="0"/>
              <a:t>Add callout saying we need latch,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A5DAB-833A-42C0-9DFB-CA43EE3156B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37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41"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5/23/2021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5/23/2021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5/23/2021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17</a:t>
            </a:r>
            <a:br>
              <a:rPr lang="en-US" dirty="0"/>
            </a:br>
            <a:r>
              <a:rPr lang="en-US" dirty="0"/>
              <a:t>Energy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CE346 </a:t>
            </a:r>
            <a:r>
              <a:rPr lang="en-US" dirty="0"/>
              <a:t>– Microprocessor System Design</a:t>
            </a:r>
          </a:p>
          <a:p>
            <a:r>
              <a:rPr lang="en-US" dirty="0"/>
              <a:t>Branden Ghena – Spring 2021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68A2C-4591-46CA-A8BD-BE89EF149629}"/>
              </a:ext>
            </a:extLst>
          </p:cNvPr>
          <p:cNvSpPr txBox="1"/>
          <p:nvPr/>
        </p:nvSpPr>
        <p:spPr>
          <a:xfrm>
            <a:off x="607595" y="5511800"/>
            <a:ext cx="10972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Some slides borrowed from:</a:t>
            </a:r>
            <a:br>
              <a:rPr lang="en-US" sz="1600" dirty="0"/>
            </a:br>
            <a:r>
              <a:rPr lang="en-US" sz="1600" dirty="0"/>
              <a:t>Josiah Hester (Northwestern), Prabal Dutta (UC Berkeley), Brandon Lucia (Carnegie Mellon)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DF5A64-B3CE-442B-A3FC-DBBC01C0F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700" y="3429000"/>
            <a:ext cx="4744210" cy="21507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87532-B641-4A18-86D6-ADDBA9A93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batteries measured?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A005B-769E-4BBD-8B93-4562BE094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Measuring energy remaining is a difficult problem</a:t>
            </a:r>
          </a:p>
          <a:p>
            <a:pPr lvl="1"/>
            <a:r>
              <a:rPr lang="en-US" sz="2000" dirty="0"/>
              <a:t>Many questions to be handled</a:t>
            </a:r>
          </a:p>
          <a:p>
            <a:pPr lvl="2"/>
            <a:r>
              <a:rPr lang="en-US" sz="2000" dirty="0"/>
              <a:t>How much did it start with?</a:t>
            </a:r>
          </a:p>
          <a:p>
            <a:pPr lvl="2"/>
            <a:r>
              <a:rPr lang="en-US" sz="2000" dirty="0"/>
              <a:t>How much energy has been used?</a:t>
            </a:r>
          </a:p>
          <a:p>
            <a:pPr lvl="2"/>
            <a:r>
              <a:rPr lang="en-US" sz="2000" dirty="0"/>
              <a:t>What type of battery is it?</a:t>
            </a:r>
          </a:p>
          <a:p>
            <a:pPr lvl="1"/>
            <a:r>
              <a:rPr lang="en-US" sz="2000" dirty="0"/>
              <a:t>Energy is not as constant a quantity as one would hope</a:t>
            </a:r>
          </a:p>
          <a:p>
            <a:pPr lvl="2"/>
            <a:r>
              <a:rPr lang="en-US" sz="2000" dirty="0"/>
              <a:t>Pulling out lots at once has an overhead penalty</a:t>
            </a:r>
          </a:p>
          <a:p>
            <a:pPr lvl="2"/>
            <a:endParaRPr lang="en-US" sz="2000" dirty="0"/>
          </a:p>
          <a:p>
            <a:r>
              <a:rPr lang="en-US" sz="2400" dirty="0"/>
              <a:t>Coulomb Counter (aka Battery Fuel Gauge)</a:t>
            </a:r>
          </a:p>
          <a:p>
            <a:pPr lvl="1"/>
            <a:r>
              <a:rPr lang="en-US" sz="2000" dirty="0"/>
              <a:t>Designed for a specific battery “chemistry”</a:t>
            </a:r>
          </a:p>
          <a:p>
            <a:pPr lvl="1"/>
            <a:r>
              <a:rPr lang="en-US" sz="2000" dirty="0"/>
              <a:t>Monitors charge flowing in each direction</a:t>
            </a:r>
          </a:p>
          <a:p>
            <a:pPr lvl="1"/>
            <a:r>
              <a:rPr lang="en-US" sz="2000" dirty="0"/>
              <a:t>I2C interface for reading battery state</a:t>
            </a:r>
          </a:p>
          <a:p>
            <a:pPr lvl="1"/>
            <a:endParaRPr lang="en-US" sz="2000" dirty="0"/>
          </a:p>
          <a:p>
            <a:r>
              <a:rPr lang="en-US" sz="2400" dirty="0"/>
              <a:t>Accuracy is not exact, more of an educated guess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DFBA7-986E-4E13-BF4C-E4890F88A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13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02DFF-21DA-4E75-80BC-E15B07472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batteries managed?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E77AE-C1A8-4C24-B417-528FC311C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a dedicated IC for charging and managing battery packs</a:t>
            </a:r>
          </a:p>
          <a:p>
            <a:pPr lvl="1"/>
            <a:r>
              <a:rPr lang="en-US" dirty="0"/>
              <a:t>Recharges battery with appropriate amount of current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Monitors issues of battery health</a:t>
            </a:r>
          </a:p>
          <a:p>
            <a:pPr lvl="2"/>
            <a:r>
              <a:rPr lang="en-US" dirty="0"/>
              <a:t>Various status monitoring</a:t>
            </a:r>
          </a:p>
          <a:p>
            <a:pPr lvl="3"/>
            <a:r>
              <a:rPr lang="en-US" dirty="0"/>
              <a:t>Overcharge, undercharge</a:t>
            </a:r>
          </a:p>
          <a:p>
            <a:pPr lvl="3"/>
            <a:r>
              <a:rPr lang="en-US" dirty="0"/>
              <a:t>Overcurrent</a:t>
            </a:r>
          </a:p>
          <a:p>
            <a:pPr lvl="3"/>
            <a:r>
              <a:rPr lang="en-US" dirty="0"/>
              <a:t>Overtemperature, </a:t>
            </a:r>
            <a:r>
              <a:rPr lang="en-US" dirty="0" err="1"/>
              <a:t>undertemperature</a:t>
            </a:r>
            <a:endParaRPr lang="en-US" dirty="0"/>
          </a:p>
          <a:p>
            <a:pPr lvl="2"/>
            <a:r>
              <a:rPr lang="en-US" dirty="0"/>
              <a:t>Will go so far as to cut off the system to protect the battery</a:t>
            </a:r>
          </a:p>
          <a:p>
            <a:pPr lvl="2"/>
            <a:endParaRPr lang="en-US" dirty="0"/>
          </a:p>
          <a:p>
            <a:r>
              <a:rPr lang="en-US" dirty="0"/>
              <a:t>Takeaway: complicated problem, approach with caution!</a:t>
            </a:r>
          </a:p>
          <a:p>
            <a:pPr lvl="1"/>
            <a:r>
              <a:rPr lang="en-US" dirty="0"/>
              <a:t>Best to reuse an existing design, if possible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B5D038-B45B-472C-B24F-256E0E898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45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6E69A-9E13-46FB-BDC1-41F1E3C90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Microbit</a:t>
            </a:r>
            <a:r>
              <a:rPr lang="en-US" dirty="0"/>
              <a:t> only uses battery energy in a simple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A3D26-E6C9-4D09-BBE3-B00499200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Battery input connects directly to regulator</a:t>
            </a:r>
          </a:p>
          <a:p>
            <a:pPr lvl="1"/>
            <a:r>
              <a:rPr lang="en-US" dirty="0"/>
              <a:t>No protection for battery health</a:t>
            </a:r>
          </a:p>
          <a:p>
            <a:pPr lvl="1"/>
            <a:r>
              <a:rPr lang="en-US" dirty="0"/>
              <a:t>No battery charging capabilities</a:t>
            </a:r>
          </a:p>
          <a:p>
            <a:pPr lvl="1"/>
            <a:endParaRPr lang="en-US" dirty="0"/>
          </a:p>
          <a:p>
            <a:r>
              <a:rPr lang="en-US" dirty="0"/>
              <a:t>Usually this is fine for simple, low-power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5C4E0-4769-4E7A-A5EA-D233B2463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88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2D1D0-5180-4C80-A2FD-C2E3BE96D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harvesting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BB467-42A5-4CD6-908C-F35F5C5B0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Grab energy from the environment and use that!</a:t>
            </a:r>
          </a:p>
          <a:p>
            <a:pPr lvl="1"/>
            <a:r>
              <a:rPr lang="en-US" dirty="0"/>
              <a:t>Could augment with a battery and use energy to recharge</a:t>
            </a:r>
          </a:p>
          <a:p>
            <a:pPr lvl="1"/>
            <a:r>
              <a:rPr lang="en-US" dirty="0"/>
              <a:t>Could go entirely </a:t>
            </a:r>
            <a:r>
              <a:rPr lang="en-US" dirty="0" err="1"/>
              <a:t>batteryless</a:t>
            </a:r>
            <a:r>
              <a:rPr lang="en-US" dirty="0"/>
              <a:t> and live on harvested energy alone</a:t>
            </a:r>
          </a:p>
          <a:p>
            <a:pPr lvl="1"/>
            <a:endParaRPr lang="en-US" dirty="0"/>
          </a:p>
          <a:p>
            <a:r>
              <a:rPr lang="en-US" dirty="0"/>
              <a:t>Sources</a:t>
            </a:r>
          </a:p>
          <a:p>
            <a:pPr lvl="1"/>
            <a:r>
              <a:rPr lang="en-US" dirty="0"/>
              <a:t>Light (outdoor or indoor. most successful)</a:t>
            </a:r>
          </a:p>
          <a:p>
            <a:pPr lvl="1"/>
            <a:r>
              <a:rPr lang="en-US" dirty="0"/>
              <a:t>Airflow (outdoor or air vents)</a:t>
            </a:r>
          </a:p>
          <a:p>
            <a:pPr lvl="1"/>
            <a:r>
              <a:rPr lang="en-US" dirty="0"/>
              <a:t>Motion (on human body)</a:t>
            </a:r>
          </a:p>
          <a:p>
            <a:pPr lvl="1"/>
            <a:r>
              <a:rPr lang="en-US" dirty="0"/>
              <a:t>Temperature differential (difficult in practice)</a:t>
            </a:r>
          </a:p>
          <a:p>
            <a:pPr lvl="1"/>
            <a:r>
              <a:rPr lang="en-US" dirty="0"/>
              <a:t>RF (very low energy source)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E623E-C1A3-4A01-9D7C-27203F34A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13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DAACE-FC6E-4E7F-A2AB-5EEE1F880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harvesting from hot pipes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1B07F-C9DF-4751-8AA6-F3394A43C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Peltier junctions create a voltage from temperature differential</a:t>
            </a:r>
          </a:p>
          <a:p>
            <a:pPr lvl="1"/>
            <a:r>
              <a:rPr lang="en-US" dirty="0"/>
              <a:t>Challenge: needs a large differential for more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9A1A4-2132-4330-9A4F-8CB2C4E2B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E1406-C9F5-4982-914D-0E836960C5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96" b="7784"/>
          <a:stretch/>
        </p:blipFill>
        <p:spPr>
          <a:xfrm>
            <a:off x="607594" y="2543549"/>
            <a:ext cx="4419150" cy="36286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9C31C1-B468-4156-9D52-D3914BB1E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401" y="2543549"/>
            <a:ext cx="5765993" cy="362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17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olar panel MPPT Explained – Caravan Solar Panel Kits &amp; Chargers">
            <a:extLst>
              <a:ext uri="{FF2B5EF4-FFF2-40B4-BE49-F238E27FC236}">
                <a16:creationId xmlns:a16="http://schemas.microsoft.com/office/drawing/2014/main" id="{21D5EEB5-02B0-4BCD-995F-1E4368AF4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946" y="3061952"/>
            <a:ext cx="3567448" cy="356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84AED5-F016-42D4-B505-09D975A85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harvested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56692-D43C-4D5D-8CF2-8328D33B6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 uses an IC to pull in energy and provide to system</a:t>
            </a:r>
          </a:p>
          <a:p>
            <a:pPr lvl="1"/>
            <a:endParaRPr lang="en-US" dirty="0"/>
          </a:p>
          <a:p>
            <a:r>
              <a:rPr lang="en-US" dirty="0"/>
              <a:t>Harvested voltage/current are often very small</a:t>
            </a:r>
          </a:p>
          <a:p>
            <a:pPr lvl="1"/>
            <a:r>
              <a:rPr lang="en-US" dirty="0"/>
              <a:t>Signal in millivolts is pretty common</a:t>
            </a:r>
          </a:p>
          <a:p>
            <a:pPr lvl="1"/>
            <a:r>
              <a:rPr lang="en-US" dirty="0"/>
              <a:t>Need to accumulate over time to power system</a:t>
            </a:r>
          </a:p>
          <a:p>
            <a:pPr lvl="2"/>
            <a:r>
              <a:rPr lang="en-US" dirty="0"/>
              <a:t>Fill up a capacitor</a:t>
            </a:r>
          </a:p>
          <a:p>
            <a:pPr lvl="1"/>
            <a:endParaRPr lang="en-US" dirty="0"/>
          </a:p>
          <a:p>
            <a:r>
              <a:rPr lang="en-US" dirty="0"/>
              <a:t>Need particular load for maximum power</a:t>
            </a:r>
          </a:p>
          <a:p>
            <a:pPr lvl="1"/>
            <a:r>
              <a:rPr lang="en-US" dirty="0"/>
              <a:t>ICs often implement</a:t>
            </a:r>
            <a:br>
              <a:rPr lang="en-US" dirty="0"/>
            </a:br>
            <a:r>
              <a:rPr lang="en-US" dirty="0"/>
              <a:t>Maximum Power Point Tracking (MPPT)</a:t>
            </a:r>
          </a:p>
          <a:p>
            <a:pPr lvl="1"/>
            <a:r>
              <a:rPr lang="en-US" dirty="0"/>
              <a:t>Varies load automatically to always</a:t>
            </a:r>
            <a:br>
              <a:rPr lang="en-US" dirty="0"/>
            </a:br>
            <a:r>
              <a:rPr lang="en-US" dirty="0"/>
              <a:t>harvest the most possible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6652E-F565-4868-B987-4CACCFB70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716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Energy Sources</a:t>
            </a:r>
          </a:p>
          <a:p>
            <a:endParaRPr lang="en-US" dirty="0"/>
          </a:p>
          <a:p>
            <a:r>
              <a:rPr lang="en-US" b="1" dirty="0"/>
              <a:t>Energy Management</a:t>
            </a:r>
          </a:p>
          <a:p>
            <a:pPr lvl="1"/>
            <a:r>
              <a:rPr lang="en-US" b="1" dirty="0"/>
              <a:t>Sleep</a:t>
            </a:r>
          </a:p>
          <a:p>
            <a:pPr lvl="1"/>
            <a:r>
              <a:rPr lang="en-US" dirty="0"/>
              <a:t>Intermittent computing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636157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EF79-E05D-4428-BB30-0CD35704E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about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5F67F-EA0F-483D-A45C-9FA4C55D6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Battery energy</a:t>
            </a:r>
          </a:p>
          <a:p>
            <a:pPr lvl="1"/>
            <a:r>
              <a:rPr lang="en-US" dirty="0"/>
              <a:t>Coin cell battery: 3v at 220 </a:t>
            </a:r>
            <a:r>
              <a:rPr lang="en-US" dirty="0" err="1"/>
              <a:t>mAh</a:t>
            </a:r>
            <a:endParaRPr lang="en-US" dirty="0"/>
          </a:p>
          <a:p>
            <a:pPr lvl="1"/>
            <a:r>
              <a:rPr lang="en-US" dirty="0"/>
              <a:t>2x AA battery: 3v at 2000 </a:t>
            </a:r>
            <a:r>
              <a:rPr lang="en-US" dirty="0" err="1"/>
              <a:t>mAh</a:t>
            </a:r>
            <a:endParaRPr lang="en-US" dirty="0"/>
          </a:p>
          <a:p>
            <a:pPr lvl="1"/>
            <a:r>
              <a:rPr lang="en-US" dirty="0"/>
              <a:t>iPhone 11 battery: 3.7v at 3000 </a:t>
            </a:r>
            <a:r>
              <a:rPr lang="en-US" dirty="0" err="1"/>
              <a:t>mAh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nRF52833 active current: 5.6 mA (at 3v)</a:t>
            </a:r>
          </a:p>
          <a:p>
            <a:pPr lvl="1"/>
            <a:r>
              <a:rPr lang="en-US" dirty="0"/>
              <a:t>Coin cell: 	40 hours   -&gt;  ~2 days</a:t>
            </a:r>
          </a:p>
          <a:p>
            <a:pPr lvl="1"/>
            <a:r>
              <a:rPr lang="en-US" dirty="0"/>
              <a:t>2x AA: 		360 hours -&gt; ~15 days</a:t>
            </a:r>
          </a:p>
          <a:p>
            <a:pPr lvl="1"/>
            <a:r>
              <a:rPr lang="en-US" dirty="0"/>
              <a:t>iPhone 11:	535 hours -&gt; ~22 days</a:t>
            </a:r>
          </a:p>
          <a:p>
            <a:pPr lvl="1"/>
            <a:endParaRPr lang="en-US" dirty="0"/>
          </a:p>
          <a:p>
            <a:r>
              <a:rPr lang="en-US" dirty="0"/>
              <a:t>So how does any of this work???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0B3C1-A410-49A1-8BA8-5E56FEB32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48690B-C852-4BAC-A0CB-417D4B1BD2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55101" y="1737189"/>
            <a:ext cx="1935930" cy="1539411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4309D57B-C031-45B0-816C-BB109FD8B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460" y="3540176"/>
            <a:ext cx="2217737" cy="281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230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97B77E7-DCAC-4235-BA68-5F9F723DB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Sleep mode power draw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45FD8-1CF4-4D80-98C9-886131EAF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210D67CE-771C-46DE-A449-E742C5422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5" y="1127585"/>
            <a:ext cx="9620138" cy="541132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61309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DE5BC-B766-474F-A013-9C712733D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Microcontroller sleep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AD698-A7EE-4AFA-A75E-7AE014F9F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Sleep mode</a:t>
            </a:r>
          </a:p>
          <a:p>
            <a:pPr lvl="1"/>
            <a:r>
              <a:rPr lang="en-US" dirty="0"/>
              <a:t>Processor stops running</a:t>
            </a:r>
          </a:p>
          <a:p>
            <a:pPr lvl="1"/>
            <a:r>
              <a:rPr lang="en-US" dirty="0"/>
              <a:t>Most peripherals are disabled</a:t>
            </a:r>
          </a:p>
          <a:p>
            <a:pPr lvl="1"/>
            <a:r>
              <a:rPr lang="en-US" dirty="0"/>
              <a:t>Continues until an interrupt occurs and wakes the microcontroller</a:t>
            </a:r>
          </a:p>
          <a:p>
            <a:pPr lvl="2"/>
            <a:r>
              <a:rPr lang="en-US" dirty="0"/>
              <a:t>Usually a timer or GPIO input</a:t>
            </a:r>
          </a:p>
          <a:p>
            <a:pPr lvl="2"/>
            <a:endParaRPr lang="en-US" dirty="0"/>
          </a:p>
          <a:p>
            <a:r>
              <a:rPr lang="en-US" dirty="0"/>
              <a:t>nRF52833 sleep mode current: 1.8 </a:t>
            </a:r>
            <a:r>
              <a:rPr lang="en-US" dirty="0" err="1"/>
              <a:t>μA</a:t>
            </a:r>
            <a:r>
              <a:rPr lang="en-US" dirty="0"/>
              <a:t> (GPIO port event only)</a:t>
            </a:r>
          </a:p>
          <a:p>
            <a:pPr lvl="1"/>
            <a:r>
              <a:rPr lang="en-US" dirty="0"/>
              <a:t>Coin cell: 	122222 hours   -&gt;  ~5000 days -&gt; ~14 years</a:t>
            </a:r>
          </a:p>
          <a:p>
            <a:pPr lvl="1"/>
            <a:endParaRPr lang="en-US" dirty="0"/>
          </a:p>
          <a:p>
            <a:r>
              <a:rPr lang="en-US" dirty="0"/>
              <a:t>Low-power systems shoot for less than 1% duty cycle</a:t>
            </a:r>
          </a:p>
          <a:p>
            <a:pPr lvl="1"/>
            <a:r>
              <a:rPr lang="en-US" dirty="0"/>
              <a:t>Average current of ~100 </a:t>
            </a:r>
            <a:r>
              <a:rPr lang="en-US" dirty="0" err="1"/>
              <a:t>μA</a:t>
            </a:r>
            <a:r>
              <a:rPr lang="en-US" dirty="0"/>
              <a:t> or less</a:t>
            </a:r>
          </a:p>
          <a:p>
            <a:pPr lvl="1"/>
            <a:r>
              <a:rPr lang="en-US" dirty="0"/>
              <a:t>Warning: other stuff on the board counts!!</a:t>
            </a:r>
          </a:p>
          <a:p>
            <a:pPr lvl="2"/>
            <a:r>
              <a:rPr lang="en-US" dirty="0"/>
              <a:t>LEDs are 1-10 mA each… Power is not a concern of the </a:t>
            </a:r>
            <a:r>
              <a:rPr lang="en-US" dirty="0" err="1"/>
              <a:t>Microbit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7367A-A63B-437C-A6FA-4B4F74745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60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CBC15-2C78-469C-9768-C80EB5DFD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BDE88-8F25-4BF4-8C04-71B0F1363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Quiz 4 is available</a:t>
            </a:r>
          </a:p>
          <a:p>
            <a:pPr lvl="1"/>
            <a:r>
              <a:rPr lang="en-US" dirty="0"/>
              <a:t>Due Friday</a:t>
            </a:r>
          </a:p>
          <a:p>
            <a:pPr lvl="1"/>
            <a:endParaRPr lang="en-US" dirty="0"/>
          </a:p>
          <a:p>
            <a:r>
              <a:rPr lang="en-US" dirty="0"/>
              <a:t>Demo details coming on Wednesday</a:t>
            </a:r>
          </a:p>
          <a:p>
            <a:endParaRPr lang="en-US" dirty="0"/>
          </a:p>
          <a:p>
            <a:r>
              <a:rPr lang="en-US" dirty="0"/>
              <a:t>~9 days to complete your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FEC53-33E5-4193-B792-1E8F5B26F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90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C1C7-EF1B-457C-B0D9-ED549B2CE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Microbit</a:t>
            </a:r>
            <a:r>
              <a:rPr lang="en-US" dirty="0"/>
              <a:t> current draw (microcontroller)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61741-C31A-49E9-A443-B09D7A50D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Active CPU </a:t>
            </a:r>
          </a:p>
          <a:p>
            <a:pPr lvl="1"/>
            <a:r>
              <a:rPr lang="en-US" dirty="0"/>
              <a:t>5.6 mA (executing from Flash)</a:t>
            </a:r>
          </a:p>
          <a:p>
            <a:pPr lvl="1"/>
            <a:r>
              <a:rPr lang="en-US" dirty="0"/>
              <a:t>1.8 </a:t>
            </a:r>
            <a:r>
              <a:rPr lang="en-US" dirty="0" err="1"/>
              <a:t>μA</a:t>
            </a:r>
            <a:r>
              <a:rPr lang="en-US" dirty="0"/>
              <a:t> (sleep mode with RAM retention)</a:t>
            </a:r>
          </a:p>
          <a:p>
            <a:pPr lvl="1"/>
            <a:endParaRPr lang="en-US" dirty="0"/>
          </a:p>
          <a:p>
            <a:r>
              <a:rPr lang="en-US" dirty="0"/>
              <a:t>Transmitting RF packet</a:t>
            </a:r>
          </a:p>
          <a:p>
            <a:pPr lvl="1"/>
            <a:r>
              <a:rPr lang="en-US" dirty="0"/>
              <a:t>15.5 mA (+8 dBm)</a:t>
            </a:r>
          </a:p>
          <a:p>
            <a:pPr lvl="1"/>
            <a:endParaRPr lang="en-US" dirty="0"/>
          </a:p>
          <a:p>
            <a:r>
              <a:rPr lang="en-US" dirty="0"/>
              <a:t>Other peripherals</a:t>
            </a:r>
          </a:p>
          <a:p>
            <a:pPr lvl="1"/>
            <a:r>
              <a:rPr lang="en-US" dirty="0"/>
              <a:t>SAADC: 1.37 mA</a:t>
            </a:r>
          </a:p>
          <a:p>
            <a:pPr lvl="1"/>
            <a:r>
              <a:rPr lang="en-US" dirty="0"/>
              <a:t>Timer: 729 </a:t>
            </a:r>
            <a:r>
              <a:rPr lang="en-US" dirty="0" err="1"/>
              <a:t>μA</a:t>
            </a:r>
            <a:r>
              <a:rPr lang="en-US" dirty="0"/>
              <a:t> (for any Timer peripheral)</a:t>
            </a:r>
          </a:p>
          <a:p>
            <a:pPr lvl="1"/>
            <a:r>
              <a:rPr lang="en-US" dirty="0"/>
              <a:t>I2C: 6.6 mA (pull-down resistors when transmitting 0 bit)</a:t>
            </a:r>
          </a:p>
          <a:p>
            <a:pPr lvl="1"/>
            <a:r>
              <a:rPr lang="en-US" dirty="0"/>
              <a:t>Everything else is handfuls of </a:t>
            </a:r>
            <a:r>
              <a:rPr lang="en-US" dirty="0" err="1"/>
              <a:t>μA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56898-F279-4373-8D63-8B6BE123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61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CEF52-9926-4AB4-95B6-A1CEAF4A6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Microbit</a:t>
            </a:r>
            <a:r>
              <a:rPr lang="en-US" dirty="0"/>
              <a:t> current draw (non-microcontroller)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2F36C-1D37-4F6D-8462-2C4BFAD0A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KL27 (JTAG interface microcontroller)</a:t>
            </a:r>
          </a:p>
          <a:p>
            <a:pPr lvl="1"/>
            <a:r>
              <a:rPr lang="en-US" dirty="0"/>
              <a:t>2 </a:t>
            </a:r>
            <a:r>
              <a:rPr lang="en-US" dirty="0" err="1"/>
              <a:t>μA</a:t>
            </a:r>
            <a:r>
              <a:rPr lang="en-US" dirty="0"/>
              <a:t> sleep, 8 mA active</a:t>
            </a:r>
          </a:p>
          <a:p>
            <a:pPr lvl="1"/>
            <a:endParaRPr lang="en-US" dirty="0"/>
          </a:p>
          <a:p>
            <a:r>
              <a:rPr lang="en-US" dirty="0"/>
              <a:t>Speaker</a:t>
            </a:r>
          </a:p>
          <a:p>
            <a:pPr lvl="1"/>
            <a:r>
              <a:rPr lang="en-US" dirty="0"/>
              <a:t>0-27.5 mA (changes with input signal)</a:t>
            </a:r>
          </a:p>
          <a:p>
            <a:pPr lvl="1"/>
            <a:endParaRPr lang="en-US" dirty="0"/>
          </a:p>
          <a:p>
            <a:r>
              <a:rPr lang="en-US" dirty="0"/>
              <a:t>Microphone</a:t>
            </a:r>
          </a:p>
          <a:p>
            <a:pPr lvl="1"/>
            <a:r>
              <a:rPr lang="en-US" dirty="0"/>
              <a:t>0-120 </a:t>
            </a:r>
            <a:r>
              <a:rPr lang="en-US" dirty="0" err="1"/>
              <a:t>μA</a:t>
            </a:r>
            <a:r>
              <a:rPr lang="en-US" dirty="0"/>
              <a:t> (activated with GPIO pin)</a:t>
            </a:r>
          </a:p>
          <a:p>
            <a:pPr lvl="1"/>
            <a:endParaRPr lang="en-US" dirty="0"/>
          </a:p>
          <a:p>
            <a:r>
              <a:rPr lang="en-US" dirty="0"/>
              <a:t>Accelerometer/Magnetometer</a:t>
            </a:r>
          </a:p>
          <a:p>
            <a:pPr lvl="1"/>
            <a:r>
              <a:rPr lang="en-US" dirty="0"/>
              <a:t>2-212 </a:t>
            </a:r>
            <a:r>
              <a:rPr lang="en-US" dirty="0" err="1"/>
              <a:t>μA</a:t>
            </a:r>
            <a:r>
              <a:rPr lang="en-US" dirty="0"/>
              <a:t> (depends on sensing rates, 200 is magnetometer)</a:t>
            </a:r>
          </a:p>
          <a:p>
            <a:pPr lvl="1"/>
            <a:endParaRPr lang="en-US" dirty="0"/>
          </a:p>
          <a:p>
            <a:r>
              <a:rPr lang="en-US" dirty="0"/>
              <a:t>LEDs</a:t>
            </a:r>
          </a:p>
          <a:p>
            <a:pPr lvl="1"/>
            <a:r>
              <a:rPr lang="en-US" dirty="0"/>
              <a:t>0-230 mA (can be activated individually)</a:t>
            </a:r>
          </a:p>
          <a:p>
            <a:pPr lvl="1"/>
            <a:endParaRPr lang="en-US" dirty="0"/>
          </a:p>
          <a:p>
            <a:r>
              <a:rPr lang="en-US" dirty="0"/>
              <a:t>Everything else</a:t>
            </a:r>
          </a:p>
          <a:p>
            <a:pPr lvl="1"/>
            <a:r>
              <a:rPr lang="en-US" dirty="0"/>
              <a:t>0-1 mA (mostly due to pull-up resistors)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EBFB8-E0BC-4BF1-8650-91EF5CF86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10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E3BB-378C-4E12-B113-9E61ABA5D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and min current for </a:t>
            </a:r>
            <a:r>
              <a:rPr lang="en-US" dirty="0" err="1"/>
              <a:t>Microbit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7A923-BB8B-4989-9CBC-FE1BAA3B3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Maximum current: 280 mA at 3.3 volts (~1 W)</a:t>
            </a:r>
          </a:p>
          <a:p>
            <a:pPr lvl="1"/>
            <a:r>
              <a:rPr lang="en-US" dirty="0"/>
              <a:t>With </a:t>
            </a:r>
            <a:r>
              <a:rPr lang="en-US" i="1" dirty="0"/>
              <a:t>everything</a:t>
            </a:r>
            <a:r>
              <a:rPr lang="en-US" dirty="0"/>
              <a:t> active</a:t>
            </a:r>
          </a:p>
          <a:p>
            <a:pPr lvl="1"/>
            <a:r>
              <a:rPr lang="en-US" dirty="0"/>
              <a:t>Well within limits of regulator</a:t>
            </a:r>
          </a:p>
          <a:p>
            <a:pPr lvl="1"/>
            <a:endParaRPr lang="en-US" dirty="0"/>
          </a:p>
          <a:p>
            <a:r>
              <a:rPr lang="en-US" dirty="0"/>
              <a:t>Minimum current</a:t>
            </a:r>
          </a:p>
          <a:p>
            <a:pPr lvl="1"/>
            <a:r>
              <a:rPr lang="en-US" dirty="0"/>
              <a:t>~15 mA (always-on power LED)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If you removed the power LED:</a:t>
            </a:r>
          </a:p>
          <a:p>
            <a:pPr lvl="1"/>
            <a:r>
              <a:rPr lang="en-US" dirty="0"/>
              <a:t>&lt;100 </a:t>
            </a:r>
            <a:r>
              <a:rPr lang="en-US" dirty="0" err="1"/>
              <a:t>μA</a:t>
            </a:r>
            <a:r>
              <a:rPr lang="en-US" dirty="0"/>
              <a:t> (with everything off)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B7F7CC-78C3-46F3-BBAB-57E800AA3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877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82CEC-46EB-4F5F-BE13-49A0AAF9C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nRF52 sleep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A80A7-93BF-48C1-AFD1-223D8516A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Triggered with assembly instruction</a:t>
            </a:r>
          </a:p>
          <a:p>
            <a:pPr lvl="1"/>
            <a:r>
              <a:rPr lang="en-US" dirty="0"/>
              <a:t>WFI (Wait For Interrupt) or WFE (Wait For Event)</a:t>
            </a:r>
          </a:p>
          <a:p>
            <a:pPr lvl="1"/>
            <a:endParaRPr lang="en-US" dirty="0"/>
          </a:p>
          <a:p>
            <a:r>
              <a:rPr lang="en-US" dirty="0"/>
              <a:t>Stops processor until woken by interrupt, exception, or event</a:t>
            </a:r>
          </a:p>
          <a:p>
            <a:pPr lvl="1"/>
            <a:endParaRPr lang="en-US" dirty="0"/>
          </a:p>
          <a:p>
            <a:r>
              <a:rPr lang="en-US" dirty="0"/>
              <a:t>On nRF52 automatically disables high frequency clock if unneeded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4D2188-A4BA-4A5C-9A47-819B70140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ACBBD0-1F6B-44E1-A9FE-A062E7806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5" y="4688875"/>
            <a:ext cx="10972799" cy="148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68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B085D-24EB-4F26-8002-D9781B52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 stops when the processor does, but peripherals 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311F4-9298-46FA-9BD8-5A7B3690B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Problem: when the processor is off, no code is running</a:t>
            </a:r>
          </a:p>
          <a:p>
            <a:endParaRPr lang="en-US" dirty="0"/>
          </a:p>
          <a:p>
            <a:r>
              <a:rPr lang="en-US" dirty="0"/>
              <a:t>Solutions</a:t>
            </a:r>
          </a:p>
          <a:p>
            <a:pPr lvl="1"/>
            <a:r>
              <a:rPr lang="en-US" dirty="0"/>
              <a:t>Peripherals can wake it up again</a:t>
            </a:r>
          </a:p>
          <a:p>
            <a:pPr lvl="2"/>
            <a:r>
              <a:rPr lang="en-US" dirty="0"/>
              <a:t>Can probably go for milliseconds to minutes without any actions</a:t>
            </a:r>
          </a:p>
          <a:p>
            <a:pPr lvl="2"/>
            <a:r>
              <a:rPr lang="en-US" dirty="0"/>
              <a:t>Timer interrupt can wake processor to do things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Have hardware handle some parts in the background without the processor’s involvement</a:t>
            </a:r>
          </a:p>
          <a:p>
            <a:pPr lvl="2"/>
            <a:r>
              <a:rPr lang="en-US" dirty="0"/>
              <a:t>DMA</a:t>
            </a:r>
          </a:p>
          <a:p>
            <a:pPr lvl="2"/>
            <a:r>
              <a:rPr lang="en-US" dirty="0"/>
              <a:t>PPI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09815-8DFD-4DC7-8C46-E01564299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80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B23DC-2BF0-42F7-B276-7A44080D7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peripherals while processor sleeps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F3B2A-84FA-43A2-B2AD-3D93EF839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DMA (Direct Memory Access)</a:t>
            </a:r>
          </a:p>
          <a:p>
            <a:pPr lvl="1"/>
            <a:r>
              <a:rPr lang="en-US" dirty="0"/>
              <a:t>Set up a pointer to memory and a length</a:t>
            </a:r>
          </a:p>
          <a:p>
            <a:pPr lvl="1"/>
            <a:r>
              <a:rPr lang="en-US" dirty="0"/>
              <a:t>Peripheral can load/store memory without processor’s involvement</a:t>
            </a:r>
          </a:p>
          <a:p>
            <a:pPr lvl="1"/>
            <a:r>
              <a:rPr lang="en-US" dirty="0"/>
              <a:t>Usually use completion interrupt to wake processor</a:t>
            </a:r>
          </a:p>
          <a:p>
            <a:pPr lvl="1"/>
            <a:endParaRPr lang="en-US" dirty="0"/>
          </a:p>
          <a:p>
            <a:r>
              <a:rPr lang="en-US" dirty="0"/>
              <a:t>PPI (Programmable Peripheral Interconnect)</a:t>
            </a:r>
          </a:p>
          <a:p>
            <a:pPr lvl="1"/>
            <a:r>
              <a:rPr lang="en-US" dirty="0"/>
              <a:t>Any Event can be tied to any Task within the nRF52</a:t>
            </a:r>
          </a:p>
          <a:p>
            <a:pPr lvl="1"/>
            <a:r>
              <a:rPr lang="en-US" dirty="0"/>
              <a:t>Allows for complicated actions to be chained together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F1C55-5D9A-4A52-98F6-6200F11D5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00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F1889-7B69-4555-920E-0DC8AF8AE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nRF52 Tasks and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BBF02-268F-4512-BA96-D472DA72A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136382" cy="5029200"/>
          </a:xfrm>
        </p:spPr>
        <p:txBody>
          <a:bodyPr/>
          <a:lstStyle/>
          <a:p>
            <a:r>
              <a:rPr lang="en-US" dirty="0"/>
              <a:t>Tasks are used to perform some operation</a:t>
            </a:r>
          </a:p>
          <a:p>
            <a:pPr lvl="1"/>
            <a:r>
              <a:rPr lang="en-US" dirty="0"/>
              <a:t>Often written to by software</a:t>
            </a:r>
          </a:p>
          <a:p>
            <a:pPr lvl="1"/>
            <a:endParaRPr lang="en-US" dirty="0"/>
          </a:p>
          <a:p>
            <a:r>
              <a:rPr lang="en-US" dirty="0"/>
              <a:t>Events change value when some change in status occurs</a:t>
            </a:r>
          </a:p>
          <a:p>
            <a:pPr lvl="1"/>
            <a:r>
              <a:rPr lang="en-US" dirty="0"/>
              <a:t>Often used to trigger interrupts</a:t>
            </a:r>
          </a:p>
          <a:p>
            <a:pPr lvl="1"/>
            <a:endParaRPr lang="en-US" dirty="0"/>
          </a:p>
          <a:p>
            <a:r>
              <a:rPr lang="en-US" dirty="0"/>
              <a:t>PPI peripheral can connect any TASK to any EVENT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D250E-A910-44C2-B6C2-ABD3F8A7A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97112A-FA40-4214-8656-F2F9B198B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797" y="1098550"/>
            <a:ext cx="5536597" cy="5029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8C113F-85B9-4715-9535-E0D4F82D599B}"/>
              </a:ext>
            </a:extLst>
          </p:cNvPr>
          <p:cNvSpPr txBox="1"/>
          <p:nvPr/>
        </p:nvSpPr>
        <p:spPr>
          <a:xfrm>
            <a:off x="6093994" y="729218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Timer peripheral</a:t>
            </a:r>
          </a:p>
        </p:txBody>
      </p:sp>
    </p:spTree>
    <p:extLst>
      <p:ext uri="{BB962C8B-B14F-4D97-AF65-F5344CB8AC3E}">
        <p14:creationId xmlns:p14="http://schemas.microsoft.com/office/powerpoint/2010/main" val="25177395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E7CCEC-1EBC-446D-B4F8-4BB78CDA3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961" y="228600"/>
            <a:ext cx="8181434" cy="5937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776E8A-B0C1-47B6-B21F-011B328B2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nRF52 PPI peripheral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D0ABE-BB26-4EC7-8ABE-15EED3E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2871988"/>
            <a:ext cx="4247740" cy="33002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Connects Events to Tasks via hardware</a:t>
            </a:r>
          </a:p>
          <a:p>
            <a:pPr lvl="1"/>
            <a:endParaRPr lang="en-US" dirty="0"/>
          </a:p>
          <a:p>
            <a:r>
              <a:rPr lang="en-US" dirty="0"/>
              <a:t>Each channel gets one Event pointer and up to two Task pointers</a:t>
            </a:r>
          </a:p>
          <a:p>
            <a:pPr lvl="1"/>
            <a:r>
              <a:rPr lang="en-US" dirty="0"/>
              <a:t>Must point to Event/Task registers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FBCDC-D23B-4D86-ACB0-DDAB99DD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790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EB9C4-C061-435E-A837-B2C062CD4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PPI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D7326-C85E-49CC-BD0A-4F9AA8DB5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Automatic high-speed ADC sampling</a:t>
            </a:r>
          </a:p>
          <a:p>
            <a:endParaRPr lang="en-US" dirty="0"/>
          </a:p>
          <a:p>
            <a:r>
              <a:rPr lang="en-US" dirty="0"/>
              <a:t>Software configures and sleeps</a:t>
            </a:r>
          </a:p>
          <a:p>
            <a:pPr lvl="1"/>
            <a:r>
              <a:rPr lang="en-US" dirty="0"/>
              <a:t>ADC (buffer and enable)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prescaler</a:t>
            </a:r>
            <a:r>
              <a:rPr lang="en-US" dirty="0"/>
              <a:t>, compare value, short from compare to clear, and start)</a:t>
            </a:r>
          </a:p>
          <a:p>
            <a:pPr lvl="1"/>
            <a:endParaRPr lang="en-US" dirty="0"/>
          </a:p>
          <a:p>
            <a:r>
              <a:rPr lang="en-US" dirty="0"/>
              <a:t>PPI: When Timer fires (EVENTS_COMPARE[0]),</a:t>
            </a:r>
          </a:p>
          <a:p>
            <a:pPr lvl="1"/>
            <a:r>
              <a:rPr lang="en-US" sz="2800" dirty="0"/>
              <a:t>Sample ADC (TASKS_SAMPLE)</a:t>
            </a:r>
          </a:p>
          <a:p>
            <a:pPr lvl="1"/>
            <a:endParaRPr lang="en-US" dirty="0"/>
          </a:p>
          <a:p>
            <a:r>
              <a:rPr lang="en-US" dirty="0"/>
              <a:t>PPI: When ADC buffer full (EVENTS_END),</a:t>
            </a:r>
          </a:p>
          <a:p>
            <a:pPr lvl="1"/>
            <a:r>
              <a:rPr lang="en-US" sz="2800" dirty="0"/>
              <a:t>Stop Timer (TASKS_STOP)</a:t>
            </a:r>
          </a:p>
          <a:p>
            <a:pPr lvl="1"/>
            <a:r>
              <a:rPr lang="en-US" sz="2800" dirty="0"/>
              <a:t>Fork: wake processor (via software interrupt from EGU)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827C2-6E05-4F7C-92F4-433340550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411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Energy Sources</a:t>
            </a:r>
          </a:p>
          <a:p>
            <a:endParaRPr lang="en-US" dirty="0"/>
          </a:p>
          <a:p>
            <a:r>
              <a:rPr lang="en-US" b="1" dirty="0"/>
              <a:t>Energy Management</a:t>
            </a:r>
          </a:p>
          <a:p>
            <a:pPr lvl="1"/>
            <a:r>
              <a:rPr lang="en-US" dirty="0"/>
              <a:t>Sleep</a:t>
            </a:r>
          </a:p>
          <a:p>
            <a:pPr lvl="1"/>
            <a:r>
              <a:rPr lang="en-US" b="1" dirty="0"/>
              <a:t>Intermittent computing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082177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energy and microcontroller systems</a:t>
            </a:r>
          </a:p>
          <a:p>
            <a:pPr lvl="1"/>
            <a:r>
              <a:rPr lang="en-US" dirty="0"/>
              <a:t>What are the energy sources?</a:t>
            </a:r>
          </a:p>
          <a:p>
            <a:pPr lvl="1"/>
            <a:r>
              <a:rPr lang="en-US" dirty="0"/>
              <a:t>What are the energy sinks?</a:t>
            </a:r>
          </a:p>
          <a:p>
            <a:pPr lvl="1"/>
            <a:endParaRPr lang="en-US" dirty="0"/>
          </a:p>
          <a:p>
            <a:r>
              <a:rPr lang="en-US" dirty="0"/>
              <a:t>Understand sleep mode on a microcontroller</a:t>
            </a:r>
          </a:p>
          <a:p>
            <a:pPr lvl="1"/>
            <a:endParaRPr lang="en-US" dirty="0"/>
          </a:p>
          <a:p>
            <a:r>
              <a:rPr lang="en-US" dirty="0"/>
              <a:t>Discuss software for low-energy operation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C1C7-EF1B-457C-B0D9-ED549B2CE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energy consumption even further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61741-C31A-49E9-A443-B09D7A50D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sleep isn’t enough, you can power things off completely</a:t>
            </a:r>
          </a:p>
          <a:p>
            <a:pPr lvl="1"/>
            <a:r>
              <a:rPr lang="en-US" dirty="0"/>
              <a:t>Transistor can be used to turn off the sensor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56898-F279-4373-8D63-8B6BE123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C61AFC-DBE7-4E42-856F-45CC965DE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020" y="2232749"/>
            <a:ext cx="4962628" cy="41680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9BC628-3868-4824-BB17-55C029195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162" y="2408068"/>
            <a:ext cx="4417291" cy="381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571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E235FE-BAB3-468B-B6C7-6851ABCB2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harvesting can lead to intermittent computing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85A50-A5B1-4CD2-8E21-40D229D3E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11176D97-391C-4FC2-9F71-A0B326F25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231" y="1115851"/>
            <a:ext cx="6720840" cy="3166518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E7FD0B2-9A6F-43C2-9CA7-591E067B0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036" y="1526362"/>
            <a:ext cx="6096000" cy="251301"/>
          </a:xfrm>
          <a:prstGeom prst="rect">
            <a:avLst/>
          </a:prstGeom>
        </p:spPr>
      </p:pic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5A76FBD-AB89-46BE-8D6E-80E43339D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136" y="2199258"/>
            <a:ext cx="6019800" cy="290568"/>
          </a:xfrm>
          <a:prstGeom prst="rect">
            <a:avLst/>
          </a:prstGeom>
        </p:spPr>
      </p:pic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BFACBA44-5369-4744-AA36-2E302B10874C}"/>
              </a:ext>
            </a:extLst>
          </p:cNvPr>
          <p:cNvSpPr/>
          <p:nvPr/>
        </p:nvSpPr>
        <p:spPr bwMode="auto">
          <a:xfrm>
            <a:off x="5152418" y="5305385"/>
            <a:ext cx="640080" cy="640080"/>
          </a:xfrm>
          <a:prstGeom prst="flowChartMagneticDisk">
            <a:avLst/>
          </a:prstGeom>
          <a:solidFill>
            <a:schemeClr val="accent5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2030D5D0-E620-4DF5-9103-C3F89B0F5542}"/>
              </a:ext>
            </a:extLst>
          </p:cNvPr>
          <p:cNvSpPr/>
          <p:nvPr/>
        </p:nvSpPr>
        <p:spPr bwMode="auto">
          <a:xfrm>
            <a:off x="5790243" y="5305385"/>
            <a:ext cx="640080" cy="640080"/>
          </a:xfrm>
          <a:prstGeom prst="flowChartMagneticDisk">
            <a:avLst/>
          </a:prstGeom>
          <a:solidFill>
            <a:schemeClr val="accent5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6481323D-1B18-4B07-9055-B68EB4CBD6D0}"/>
              </a:ext>
            </a:extLst>
          </p:cNvPr>
          <p:cNvSpPr/>
          <p:nvPr/>
        </p:nvSpPr>
        <p:spPr bwMode="auto">
          <a:xfrm>
            <a:off x="6430323" y="5305385"/>
            <a:ext cx="640080" cy="640080"/>
          </a:xfrm>
          <a:prstGeom prst="flowChartMagneticDisk">
            <a:avLst/>
          </a:prstGeom>
          <a:solidFill>
            <a:schemeClr val="accent5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Flowchart: Magnetic Disk 11">
            <a:extLst>
              <a:ext uri="{FF2B5EF4-FFF2-40B4-BE49-F238E27FC236}">
                <a16:creationId xmlns:a16="http://schemas.microsoft.com/office/drawing/2014/main" id="{70B077FC-947A-49E9-B470-A8930D1918EC}"/>
              </a:ext>
            </a:extLst>
          </p:cNvPr>
          <p:cNvSpPr/>
          <p:nvPr/>
        </p:nvSpPr>
        <p:spPr bwMode="auto">
          <a:xfrm>
            <a:off x="5152418" y="5299735"/>
            <a:ext cx="640080" cy="640080"/>
          </a:xfrm>
          <a:prstGeom prst="flowChartMagneticDisk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Flowchart: Magnetic Disk 12">
            <a:extLst>
              <a:ext uri="{FF2B5EF4-FFF2-40B4-BE49-F238E27FC236}">
                <a16:creationId xmlns:a16="http://schemas.microsoft.com/office/drawing/2014/main" id="{9B65E4D5-A8AA-43D3-81FF-47AD7E4EA780}"/>
              </a:ext>
            </a:extLst>
          </p:cNvPr>
          <p:cNvSpPr/>
          <p:nvPr/>
        </p:nvSpPr>
        <p:spPr bwMode="auto">
          <a:xfrm>
            <a:off x="5790243" y="5299735"/>
            <a:ext cx="640080" cy="640080"/>
          </a:xfrm>
          <a:prstGeom prst="flowChartMagneticDisk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CBEAD5B8-0D54-4D9B-83E2-9AE7D5A7BB03}"/>
              </a:ext>
            </a:extLst>
          </p:cNvPr>
          <p:cNvSpPr/>
          <p:nvPr/>
        </p:nvSpPr>
        <p:spPr bwMode="auto">
          <a:xfrm>
            <a:off x="6430323" y="5299735"/>
            <a:ext cx="640080" cy="640080"/>
          </a:xfrm>
          <a:prstGeom prst="flowChartMagneticDisk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530946B6-7A3E-428F-81F5-55041BCA2FAC}"/>
              </a:ext>
            </a:extLst>
          </p:cNvPr>
          <p:cNvSpPr/>
          <p:nvPr/>
        </p:nvSpPr>
        <p:spPr bwMode="auto">
          <a:xfrm>
            <a:off x="5145501" y="5300705"/>
            <a:ext cx="640080" cy="640080"/>
          </a:xfrm>
          <a:prstGeom prst="flowChartMagneticDisk">
            <a:avLst/>
          </a:prstGeom>
          <a:solidFill>
            <a:schemeClr val="accent5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79334FD4-E0B6-4366-901C-FE2B31B85688}"/>
              </a:ext>
            </a:extLst>
          </p:cNvPr>
          <p:cNvSpPr/>
          <p:nvPr/>
        </p:nvSpPr>
        <p:spPr bwMode="auto">
          <a:xfrm>
            <a:off x="5783326" y="5300757"/>
            <a:ext cx="640080" cy="640080"/>
          </a:xfrm>
          <a:prstGeom prst="flowChartMagneticDisk">
            <a:avLst/>
          </a:prstGeom>
          <a:solidFill>
            <a:schemeClr val="accent5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Flowchart: Magnetic Disk 16">
            <a:extLst>
              <a:ext uri="{FF2B5EF4-FFF2-40B4-BE49-F238E27FC236}">
                <a16:creationId xmlns:a16="http://schemas.microsoft.com/office/drawing/2014/main" id="{59566D64-3E70-4A96-B002-FCD654C37144}"/>
              </a:ext>
            </a:extLst>
          </p:cNvPr>
          <p:cNvSpPr/>
          <p:nvPr/>
        </p:nvSpPr>
        <p:spPr bwMode="auto">
          <a:xfrm>
            <a:off x="6423406" y="5300705"/>
            <a:ext cx="640080" cy="640080"/>
          </a:xfrm>
          <a:prstGeom prst="flowChartMagneticDisk">
            <a:avLst/>
          </a:prstGeom>
          <a:solidFill>
            <a:schemeClr val="accent5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976A630-BA5C-41D5-B647-52A0161592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2768"/>
          <a:stretch/>
        </p:blipFill>
        <p:spPr>
          <a:xfrm>
            <a:off x="5136328" y="5273983"/>
            <a:ext cx="658425" cy="376828"/>
          </a:xfrm>
          <a:prstGeom prst="rect">
            <a:avLst/>
          </a:prstGeom>
        </p:spPr>
      </p:pic>
      <p:sp>
        <p:nvSpPr>
          <p:cNvPr id="19" name="Arc 18">
            <a:extLst>
              <a:ext uri="{FF2B5EF4-FFF2-40B4-BE49-F238E27FC236}">
                <a16:creationId xmlns:a16="http://schemas.microsoft.com/office/drawing/2014/main" id="{AB4CEE88-7744-43FE-98AA-90ED8903AFAF}"/>
              </a:ext>
            </a:extLst>
          </p:cNvPr>
          <p:cNvSpPr/>
          <p:nvPr/>
        </p:nvSpPr>
        <p:spPr bwMode="auto">
          <a:xfrm>
            <a:off x="5136328" y="5436234"/>
            <a:ext cx="658426" cy="328400"/>
          </a:xfrm>
          <a:prstGeom prst="arc">
            <a:avLst>
              <a:gd name="adj1" fmla="val 532991"/>
              <a:gd name="adj2" fmla="val 10317496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6D184F6-FC00-4FD3-8104-97E2FE31AD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2768"/>
          <a:stretch/>
        </p:blipFill>
        <p:spPr>
          <a:xfrm>
            <a:off x="5774153" y="5290210"/>
            <a:ext cx="658425" cy="376828"/>
          </a:xfrm>
          <a:prstGeom prst="rect">
            <a:avLst/>
          </a:prstGeom>
        </p:spPr>
      </p:pic>
      <p:sp>
        <p:nvSpPr>
          <p:cNvPr id="21" name="Arc 20">
            <a:extLst>
              <a:ext uri="{FF2B5EF4-FFF2-40B4-BE49-F238E27FC236}">
                <a16:creationId xmlns:a16="http://schemas.microsoft.com/office/drawing/2014/main" id="{9BB36BBD-FCCE-4E25-A140-53355C882F6A}"/>
              </a:ext>
            </a:extLst>
          </p:cNvPr>
          <p:cNvSpPr/>
          <p:nvPr/>
        </p:nvSpPr>
        <p:spPr bwMode="auto">
          <a:xfrm>
            <a:off x="5774153" y="5452461"/>
            <a:ext cx="658426" cy="328400"/>
          </a:xfrm>
          <a:prstGeom prst="arc">
            <a:avLst>
              <a:gd name="adj1" fmla="val 532991"/>
              <a:gd name="adj2" fmla="val 10317496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605005F-5678-41F9-8C6C-EB6B4729CF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2768"/>
          <a:stretch/>
        </p:blipFill>
        <p:spPr>
          <a:xfrm>
            <a:off x="6411978" y="5290210"/>
            <a:ext cx="658425" cy="376828"/>
          </a:xfrm>
          <a:prstGeom prst="rect">
            <a:avLst/>
          </a:prstGeom>
        </p:spPr>
      </p:pic>
      <p:sp>
        <p:nvSpPr>
          <p:cNvPr id="23" name="Arc 22">
            <a:extLst>
              <a:ext uri="{FF2B5EF4-FFF2-40B4-BE49-F238E27FC236}">
                <a16:creationId xmlns:a16="http://schemas.microsoft.com/office/drawing/2014/main" id="{9573F24B-DD6D-4643-9135-D3D4716C9C71}"/>
              </a:ext>
            </a:extLst>
          </p:cNvPr>
          <p:cNvSpPr/>
          <p:nvPr/>
        </p:nvSpPr>
        <p:spPr bwMode="auto">
          <a:xfrm>
            <a:off x="6411978" y="5452461"/>
            <a:ext cx="658426" cy="328400"/>
          </a:xfrm>
          <a:prstGeom prst="arc">
            <a:avLst>
              <a:gd name="adj1" fmla="val 532991"/>
              <a:gd name="adj2" fmla="val 10317496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8D62A47-11E2-4DA6-84CE-79CFA1083E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188" y="4702366"/>
            <a:ext cx="1418588" cy="142453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D4C2B2B-7B77-4B49-A107-A7C3562AE3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760" y="4730367"/>
            <a:ext cx="1495977" cy="1424532"/>
          </a:xfrm>
          <a:prstGeom prst="rect">
            <a:avLst/>
          </a:prstGeom>
        </p:spPr>
      </p:pic>
      <p:pic>
        <p:nvPicPr>
          <p:cNvPr id="26" name="Picture 25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BF1A9C97-D4C9-4D10-8ECC-487FCA5D8E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597" y="4654434"/>
            <a:ext cx="524286" cy="5550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60622A9-2D32-4437-8200-7220351284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597" y="4657873"/>
            <a:ext cx="526854" cy="55778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D1CE19A-2BF9-4839-8766-E40932569AAB}"/>
              </a:ext>
            </a:extLst>
          </p:cNvPr>
          <p:cNvCxnSpPr>
            <a:cxnSpLocks/>
          </p:cNvCxnSpPr>
          <p:nvPr/>
        </p:nvCxnSpPr>
        <p:spPr bwMode="auto">
          <a:xfrm>
            <a:off x="4244144" y="5571974"/>
            <a:ext cx="90827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D2DFF35-0771-4A77-8AB8-E1BC6F264A42}"/>
              </a:ext>
            </a:extLst>
          </p:cNvPr>
          <p:cNvCxnSpPr>
            <a:cxnSpLocks/>
          </p:cNvCxnSpPr>
          <p:nvPr/>
        </p:nvCxnSpPr>
        <p:spPr bwMode="auto">
          <a:xfrm>
            <a:off x="7070404" y="5570453"/>
            <a:ext cx="90827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634331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749D-E969-4ADE-AB4F-C5D6FDEDF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Disabling the microcontroller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38117-EF1E-46A7-8DEE-1B8829060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2999"/>
            <a:ext cx="11356878" cy="5386589"/>
          </a:xfrm>
        </p:spPr>
        <p:txBody>
          <a:bodyPr>
            <a:normAutofit/>
          </a:bodyPr>
          <a:lstStyle/>
          <a:p>
            <a:r>
              <a:rPr lang="en-US" dirty="0"/>
              <a:t>Even 2 </a:t>
            </a:r>
            <a:r>
              <a:rPr lang="en-US" dirty="0" err="1"/>
              <a:t>μA</a:t>
            </a:r>
            <a:r>
              <a:rPr lang="en-US" dirty="0"/>
              <a:t> sleep current might be too much for energy harvesting</a:t>
            </a:r>
          </a:p>
          <a:p>
            <a:pPr lvl="1"/>
            <a:r>
              <a:rPr lang="en-US" dirty="0"/>
              <a:t>Can turn off microcontroller periodically</a:t>
            </a:r>
          </a:p>
          <a:p>
            <a:pPr lvl="1"/>
            <a:r>
              <a:rPr lang="en-US" dirty="0"/>
              <a:t>Enable it again once VCC returns</a:t>
            </a:r>
          </a:p>
          <a:p>
            <a:pPr lvl="1"/>
            <a:endParaRPr lang="en-US" dirty="0"/>
          </a:p>
          <a:p>
            <a:r>
              <a:rPr lang="en-US" sz="2600" dirty="0"/>
              <a:t>Problem: how do you write software to deal with intermittency?</a:t>
            </a:r>
          </a:p>
          <a:p>
            <a:pPr lvl="1"/>
            <a:r>
              <a:rPr lang="en-US" sz="2200" dirty="0"/>
              <a:t>Run-to-completion with relatively quick code</a:t>
            </a:r>
          </a:p>
          <a:p>
            <a:pPr lvl="2"/>
            <a:r>
              <a:rPr lang="en-US" sz="2200" dirty="0"/>
              <a:t>Initialize, sample sensor, send packet, turn off again</a:t>
            </a:r>
          </a:p>
          <a:p>
            <a:pPr lvl="2"/>
            <a:endParaRPr lang="en-US" sz="2200" dirty="0"/>
          </a:p>
          <a:p>
            <a:pPr lvl="1"/>
            <a:r>
              <a:rPr lang="en-US" sz="2200" dirty="0"/>
              <a:t>Code checkpointing</a:t>
            </a:r>
          </a:p>
          <a:p>
            <a:pPr lvl="2"/>
            <a:r>
              <a:rPr lang="en-US" sz="2200" dirty="0"/>
              <a:t>Save state from code and restore when power resumes</a:t>
            </a:r>
          </a:p>
          <a:p>
            <a:pPr lvl="2"/>
            <a:r>
              <a:rPr lang="en-US" sz="2200" dirty="0"/>
              <a:t>Might be as little as which state the system is in, plus some samples</a:t>
            </a:r>
          </a:p>
          <a:p>
            <a:pPr lvl="2"/>
            <a:r>
              <a:rPr lang="en-US" sz="2200" dirty="0"/>
              <a:t>Might be as much as saving entire stack state</a:t>
            </a:r>
          </a:p>
          <a:p>
            <a:pPr lvl="2"/>
            <a:r>
              <a:rPr lang="en-US" sz="2200" dirty="0"/>
              <a:t>Needs low-energy, nonvolatile storage (FRAM or MRAM help!)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425E9-D68C-45CE-9CA4-4EDA27B85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8639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055541-FA0F-403A-B1EA-1F23D96D1B14}"/>
              </a:ext>
            </a:extLst>
          </p:cNvPr>
          <p:cNvSpPr txBox="1"/>
          <p:nvPr/>
        </p:nvSpPr>
        <p:spPr>
          <a:xfrm>
            <a:off x="522514" y="204462"/>
            <a:ext cx="10893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  <a:cs typeface="Segoe UI" panose="020B0502040204020203" pitchFamily="34" charset="0"/>
              </a:rPr>
              <a:t>Programs may not finish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9225DDD-1232-4A13-B251-54364CBA0C8A}"/>
              </a:ext>
            </a:extLst>
          </p:cNvPr>
          <p:cNvCxnSpPr>
            <a:cxnSpLocks/>
          </p:cNvCxnSpPr>
          <p:nvPr/>
        </p:nvCxnSpPr>
        <p:spPr>
          <a:xfrm>
            <a:off x="6243277" y="3092266"/>
            <a:ext cx="0" cy="27121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6618D9C-BEF8-462A-9506-0BF7842B629E}"/>
              </a:ext>
            </a:extLst>
          </p:cNvPr>
          <p:cNvSpPr txBox="1"/>
          <p:nvPr/>
        </p:nvSpPr>
        <p:spPr>
          <a:xfrm rot="16200000">
            <a:off x="5249191" y="4101002"/>
            <a:ext cx="1643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Execution Time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7D9D627-88BA-479C-B77B-5B308EB3F9E4}"/>
              </a:ext>
            </a:extLst>
          </p:cNvPr>
          <p:cNvSpPr/>
          <p:nvPr/>
        </p:nvSpPr>
        <p:spPr>
          <a:xfrm>
            <a:off x="2302661" y="3161562"/>
            <a:ext cx="2742770" cy="911590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F54A32-D4FD-4F04-87DE-E4A8645A2BDA}"/>
              </a:ext>
            </a:extLst>
          </p:cNvPr>
          <p:cNvSpPr txBox="1"/>
          <p:nvPr/>
        </p:nvSpPr>
        <p:spPr>
          <a:xfrm>
            <a:off x="2304588" y="3612575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5CF4312A-2493-4999-9398-0E5DD2539558}"/>
              </a:ext>
            </a:extLst>
          </p:cNvPr>
          <p:cNvSpPr/>
          <p:nvPr/>
        </p:nvSpPr>
        <p:spPr>
          <a:xfrm>
            <a:off x="4279835" y="1095497"/>
            <a:ext cx="3517801" cy="1446064"/>
          </a:xfrm>
          <a:prstGeom prst="flowChartDocumen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process() {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count++;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avg = sum(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)/count;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transmit(avg);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80F2BB-4CE1-4D1E-B9CB-C8146295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FA02A-EFC5-4DEF-BAB9-4D1E8DC3CA2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9012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055541-FA0F-403A-B1EA-1F23D96D1B14}"/>
              </a:ext>
            </a:extLst>
          </p:cNvPr>
          <p:cNvSpPr txBox="1"/>
          <p:nvPr/>
        </p:nvSpPr>
        <p:spPr>
          <a:xfrm>
            <a:off x="522514" y="204462"/>
            <a:ext cx="10893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  <a:cs typeface="Segoe UI" panose="020B0502040204020203" pitchFamily="34" charset="0"/>
              </a:rPr>
              <a:t>Programs may not finish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9225DDD-1232-4A13-B251-54364CBA0C8A}"/>
              </a:ext>
            </a:extLst>
          </p:cNvPr>
          <p:cNvCxnSpPr>
            <a:cxnSpLocks/>
          </p:cNvCxnSpPr>
          <p:nvPr/>
        </p:nvCxnSpPr>
        <p:spPr>
          <a:xfrm>
            <a:off x="6243277" y="3092266"/>
            <a:ext cx="0" cy="27121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6618D9C-BEF8-462A-9506-0BF7842B629E}"/>
              </a:ext>
            </a:extLst>
          </p:cNvPr>
          <p:cNvSpPr txBox="1"/>
          <p:nvPr/>
        </p:nvSpPr>
        <p:spPr>
          <a:xfrm rot="16200000">
            <a:off x="5249191" y="4101002"/>
            <a:ext cx="1643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Execution Time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7D9D627-88BA-479C-B77B-5B308EB3F9E4}"/>
              </a:ext>
            </a:extLst>
          </p:cNvPr>
          <p:cNvSpPr/>
          <p:nvPr/>
        </p:nvSpPr>
        <p:spPr>
          <a:xfrm>
            <a:off x="2302661" y="3161562"/>
            <a:ext cx="2742770" cy="911590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F54A32-D4FD-4F04-87DE-E4A8645A2BDA}"/>
              </a:ext>
            </a:extLst>
          </p:cNvPr>
          <p:cNvSpPr txBox="1"/>
          <p:nvPr/>
        </p:nvSpPr>
        <p:spPr>
          <a:xfrm>
            <a:off x="2304588" y="3612575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5CF4312A-2493-4999-9398-0E5DD2539558}"/>
              </a:ext>
            </a:extLst>
          </p:cNvPr>
          <p:cNvSpPr/>
          <p:nvPr/>
        </p:nvSpPr>
        <p:spPr>
          <a:xfrm>
            <a:off x="4279835" y="1095497"/>
            <a:ext cx="3517801" cy="1446064"/>
          </a:xfrm>
          <a:prstGeom prst="flowChartDocumen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process() {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count++;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avg = sum(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)/count;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transmit(avg);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80F2BB-4CE1-4D1E-B9CB-C8146295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FA02A-EFC5-4DEF-BAB9-4D1E8DC3CA2B}" type="slidenum">
              <a:rPr lang="en-US" smtClean="0"/>
              <a:t>34</a:t>
            </a:fld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D4B7C81-CEA3-48E6-80DB-B95B5FDA8E9D}"/>
              </a:ext>
            </a:extLst>
          </p:cNvPr>
          <p:cNvSpPr/>
          <p:nvPr/>
        </p:nvSpPr>
        <p:spPr>
          <a:xfrm>
            <a:off x="2304588" y="4254891"/>
            <a:ext cx="2740843" cy="1033256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count++;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1819E2-6884-4785-B63D-C1A2F60404C9}"/>
              </a:ext>
            </a:extLst>
          </p:cNvPr>
          <p:cNvSpPr txBox="1"/>
          <p:nvPr/>
        </p:nvSpPr>
        <p:spPr>
          <a:xfrm>
            <a:off x="3543428" y="5409258"/>
            <a:ext cx="290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BE241B2-2D4E-4F08-BC36-CF45FA81A74B}"/>
              </a:ext>
            </a:extLst>
          </p:cNvPr>
          <p:cNvSpPr txBox="1"/>
          <p:nvPr/>
        </p:nvSpPr>
        <p:spPr>
          <a:xfrm>
            <a:off x="2317897" y="4768910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</p:spTree>
    <p:extLst>
      <p:ext uri="{BB962C8B-B14F-4D97-AF65-F5344CB8AC3E}">
        <p14:creationId xmlns:p14="http://schemas.microsoft.com/office/powerpoint/2010/main" val="1692952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055541-FA0F-403A-B1EA-1F23D96D1B14}"/>
              </a:ext>
            </a:extLst>
          </p:cNvPr>
          <p:cNvSpPr txBox="1"/>
          <p:nvPr/>
        </p:nvSpPr>
        <p:spPr>
          <a:xfrm>
            <a:off x="522514" y="204462"/>
            <a:ext cx="10893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  <a:cs typeface="Segoe UI" panose="020B0502040204020203" pitchFamily="34" charset="0"/>
              </a:rPr>
              <a:t>Programs may not finish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9225DDD-1232-4A13-B251-54364CBA0C8A}"/>
              </a:ext>
            </a:extLst>
          </p:cNvPr>
          <p:cNvCxnSpPr>
            <a:cxnSpLocks/>
          </p:cNvCxnSpPr>
          <p:nvPr/>
        </p:nvCxnSpPr>
        <p:spPr>
          <a:xfrm>
            <a:off x="6243277" y="3092266"/>
            <a:ext cx="0" cy="27121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6618D9C-BEF8-462A-9506-0BF7842B629E}"/>
              </a:ext>
            </a:extLst>
          </p:cNvPr>
          <p:cNvSpPr txBox="1"/>
          <p:nvPr/>
        </p:nvSpPr>
        <p:spPr>
          <a:xfrm rot="16200000">
            <a:off x="5249191" y="4101002"/>
            <a:ext cx="1643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Execution Time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7D9D627-88BA-479C-B77B-5B308EB3F9E4}"/>
              </a:ext>
            </a:extLst>
          </p:cNvPr>
          <p:cNvSpPr/>
          <p:nvPr/>
        </p:nvSpPr>
        <p:spPr>
          <a:xfrm>
            <a:off x="2302661" y="3161562"/>
            <a:ext cx="2742770" cy="911590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21EA29-23E9-46F9-8829-325AC3F5B6C4}"/>
              </a:ext>
            </a:extLst>
          </p:cNvPr>
          <p:cNvSpPr/>
          <p:nvPr/>
        </p:nvSpPr>
        <p:spPr>
          <a:xfrm>
            <a:off x="2304588" y="4254891"/>
            <a:ext cx="2740843" cy="1033256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count++;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F54A32-D4FD-4F04-87DE-E4A8645A2BDA}"/>
              </a:ext>
            </a:extLst>
          </p:cNvPr>
          <p:cNvSpPr txBox="1"/>
          <p:nvPr/>
        </p:nvSpPr>
        <p:spPr>
          <a:xfrm>
            <a:off x="2304588" y="3612575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5CF4312A-2493-4999-9398-0E5DD2539558}"/>
              </a:ext>
            </a:extLst>
          </p:cNvPr>
          <p:cNvSpPr/>
          <p:nvPr/>
        </p:nvSpPr>
        <p:spPr>
          <a:xfrm>
            <a:off x="4279835" y="1095497"/>
            <a:ext cx="3517801" cy="1446064"/>
          </a:xfrm>
          <a:prstGeom prst="flowChartDocumen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process() {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count++;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avg = sum(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)/count;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transmit(avg);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3E54C9-8167-41FD-BB02-A7B13A0D34FE}"/>
              </a:ext>
            </a:extLst>
          </p:cNvPr>
          <p:cNvSpPr txBox="1"/>
          <p:nvPr/>
        </p:nvSpPr>
        <p:spPr>
          <a:xfrm>
            <a:off x="2304588" y="4768910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2A88F6-7793-4C55-81A8-5FB8FE7F508C}"/>
              </a:ext>
            </a:extLst>
          </p:cNvPr>
          <p:cNvSpPr txBox="1"/>
          <p:nvPr/>
        </p:nvSpPr>
        <p:spPr>
          <a:xfrm>
            <a:off x="3543428" y="5409258"/>
            <a:ext cx="290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80F2BB-4CE1-4D1E-B9CB-C8146295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FA02A-EFC5-4DEF-BAB9-4D1E8DC3CA2B}" type="slidenum">
              <a:rPr lang="en-US" smtClean="0"/>
              <a:t>35</a:t>
            </a:fld>
            <a:endParaRPr lang="en-US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01CB0984-A84E-43ED-A104-80FB28EA0BB8}"/>
              </a:ext>
            </a:extLst>
          </p:cNvPr>
          <p:cNvSpPr/>
          <p:nvPr/>
        </p:nvSpPr>
        <p:spPr>
          <a:xfrm>
            <a:off x="194179" y="5838079"/>
            <a:ext cx="3105105" cy="810402"/>
          </a:xfrm>
          <a:prstGeom prst="wedgeRectCallout">
            <a:avLst>
              <a:gd name="adj1" fmla="val 33167"/>
              <a:gd name="adj2" fmla="val -106262"/>
            </a:avLst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Need to latch execution state periodically!</a:t>
            </a:r>
          </a:p>
        </p:txBody>
      </p:sp>
    </p:spTree>
    <p:extLst>
      <p:ext uri="{BB962C8B-B14F-4D97-AF65-F5344CB8AC3E}">
        <p14:creationId xmlns:p14="http://schemas.microsoft.com/office/powerpoint/2010/main" val="19968406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055541-FA0F-403A-B1EA-1F23D96D1B14}"/>
              </a:ext>
            </a:extLst>
          </p:cNvPr>
          <p:cNvSpPr txBox="1"/>
          <p:nvPr/>
        </p:nvSpPr>
        <p:spPr>
          <a:xfrm>
            <a:off x="522514" y="204462"/>
            <a:ext cx="10893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  <a:cs typeface="Segoe UI" panose="020B0502040204020203" pitchFamily="34" charset="0"/>
              </a:rPr>
              <a:t>Checkpointing enables progress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9225DDD-1232-4A13-B251-54364CBA0C8A}"/>
              </a:ext>
            </a:extLst>
          </p:cNvPr>
          <p:cNvCxnSpPr>
            <a:cxnSpLocks/>
          </p:cNvCxnSpPr>
          <p:nvPr/>
        </p:nvCxnSpPr>
        <p:spPr>
          <a:xfrm>
            <a:off x="6243277" y="3092266"/>
            <a:ext cx="0" cy="27121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6618D9C-BEF8-462A-9506-0BF7842B629E}"/>
              </a:ext>
            </a:extLst>
          </p:cNvPr>
          <p:cNvSpPr txBox="1"/>
          <p:nvPr/>
        </p:nvSpPr>
        <p:spPr>
          <a:xfrm rot="16200000">
            <a:off x="5249191" y="4101002"/>
            <a:ext cx="1643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Execution Time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7D9D627-88BA-479C-B77B-5B308EB3F9E4}"/>
              </a:ext>
            </a:extLst>
          </p:cNvPr>
          <p:cNvSpPr/>
          <p:nvPr/>
        </p:nvSpPr>
        <p:spPr>
          <a:xfrm>
            <a:off x="2302661" y="3161562"/>
            <a:ext cx="2742770" cy="911590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21EA29-23E9-46F9-8829-325AC3F5B6C4}"/>
              </a:ext>
            </a:extLst>
          </p:cNvPr>
          <p:cNvSpPr/>
          <p:nvPr/>
        </p:nvSpPr>
        <p:spPr>
          <a:xfrm>
            <a:off x="2304588" y="4254891"/>
            <a:ext cx="2740843" cy="1033256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count++;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F54A32-D4FD-4F04-87DE-E4A8645A2BDA}"/>
              </a:ext>
            </a:extLst>
          </p:cNvPr>
          <p:cNvSpPr txBox="1"/>
          <p:nvPr/>
        </p:nvSpPr>
        <p:spPr>
          <a:xfrm>
            <a:off x="2304588" y="3612575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5CF4312A-2493-4999-9398-0E5DD2539558}"/>
              </a:ext>
            </a:extLst>
          </p:cNvPr>
          <p:cNvSpPr/>
          <p:nvPr/>
        </p:nvSpPr>
        <p:spPr>
          <a:xfrm>
            <a:off x="4279835" y="1095497"/>
            <a:ext cx="3517801" cy="1446064"/>
          </a:xfrm>
          <a:prstGeom prst="flowChartDocumen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process() {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count++;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avg = sum(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)/count;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transmit(avg);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3E54C9-8167-41FD-BB02-A7B13A0D34FE}"/>
              </a:ext>
            </a:extLst>
          </p:cNvPr>
          <p:cNvSpPr txBox="1"/>
          <p:nvPr/>
        </p:nvSpPr>
        <p:spPr>
          <a:xfrm>
            <a:off x="2304588" y="4768910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2A88F6-7793-4C55-81A8-5FB8FE7F508C}"/>
              </a:ext>
            </a:extLst>
          </p:cNvPr>
          <p:cNvSpPr txBox="1"/>
          <p:nvPr/>
        </p:nvSpPr>
        <p:spPr>
          <a:xfrm>
            <a:off x="3543428" y="5409258"/>
            <a:ext cx="290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80F2BB-4CE1-4D1E-B9CB-C8146295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FA02A-EFC5-4DEF-BAB9-4D1E8DC3CA2B}" type="slidenum">
              <a:rPr lang="en-US" smtClean="0"/>
              <a:t>36</a:t>
            </a:fld>
            <a:endParaRPr lang="en-US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01CB0984-A84E-43ED-A104-80FB28EA0BB8}"/>
              </a:ext>
            </a:extLst>
          </p:cNvPr>
          <p:cNvSpPr/>
          <p:nvPr/>
        </p:nvSpPr>
        <p:spPr>
          <a:xfrm>
            <a:off x="194179" y="5838079"/>
            <a:ext cx="3105105" cy="810402"/>
          </a:xfrm>
          <a:prstGeom prst="wedgeRectCallout">
            <a:avLst>
              <a:gd name="adj1" fmla="val 33167"/>
              <a:gd name="adj2" fmla="val -106262"/>
            </a:avLst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Need to latch execution state periodically!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BCCFF78-1FC0-408D-8EF1-456AC24B37C1}"/>
              </a:ext>
            </a:extLst>
          </p:cNvPr>
          <p:cNvSpPr/>
          <p:nvPr/>
        </p:nvSpPr>
        <p:spPr>
          <a:xfrm>
            <a:off x="7431199" y="3172406"/>
            <a:ext cx="2744388" cy="1033256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</a:t>
            </a:r>
          </a:p>
          <a:p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E0D31BF-0621-42D5-8C76-C259F4FD7A73}"/>
              </a:ext>
            </a:extLst>
          </p:cNvPr>
          <p:cNvSpPr txBox="1"/>
          <p:nvPr/>
        </p:nvSpPr>
        <p:spPr>
          <a:xfrm>
            <a:off x="7444443" y="3817928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0A285F-23D0-481D-B8FD-37CFF5744F70}"/>
              </a:ext>
            </a:extLst>
          </p:cNvPr>
          <p:cNvSpPr txBox="1"/>
          <p:nvPr/>
        </p:nvSpPr>
        <p:spPr>
          <a:xfrm>
            <a:off x="7431199" y="3399373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Checkpoint</a:t>
            </a:r>
          </a:p>
        </p:txBody>
      </p:sp>
      <p:sp>
        <p:nvSpPr>
          <p:cNvPr id="46" name="Speech Bubble: Rectangle 45">
            <a:extLst>
              <a:ext uri="{FF2B5EF4-FFF2-40B4-BE49-F238E27FC236}">
                <a16:creationId xmlns:a16="http://schemas.microsoft.com/office/drawing/2014/main" id="{1F02EEC4-EF2A-4E77-BAB4-0EECF4317CEE}"/>
              </a:ext>
            </a:extLst>
          </p:cNvPr>
          <p:cNvSpPr/>
          <p:nvPr/>
        </p:nvSpPr>
        <p:spPr>
          <a:xfrm>
            <a:off x="8845256" y="1467243"/>
            <a:ext cx="2660661" cy="833262"/>
          </a:xfrm>
          <a:prstGeom prst="wedgeRectCallout">
            <a:avLst>
              <a:gd name="adj1" fmla="val -41555"/>
              <a:gd name="adj2" fmla="val 106412"/>
            </a:avLst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Execute with checkpoints</a:t>
            </a:r>
          </a:p>
        </p:txBody>
      </p:sp>
    </p:spTree>
    <p:extLst>
      <p:ext uri="{BB962C8B-B14F-4D97-AF65-F5344CB8AC3E}">
        <p14:creationId xmlns:p14="http://schemas.microsoft.com/office/powerpoint/2010/main" val="334919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055541-FA0F-403A-B1EA-1F23D96D1B14}"/>
              </a:ext>
            </a:extLst>
          </p:cNvPr>
          <p:cNvSpPr txBox="1"/>
          <p:nvPr/>
        </p:nvSpPr>
        <p:spPr>
          <a:xfrm>
            <a:off x="522514" y="204462"/>
            <a:ext cx="10893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  <a:cs typeface="Segoe UI" panose="020B0502040204020203" pitchFamily="34" charset="0"/>
              </a:rPr>
              <a:t>Checkpointing enables progress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9225DDD-1232-4A13-B251-54364CBA0C8A}"/>
              </a:ext>
            </a:extLst>
          </p:cNvPr>
          <p:cNvCxnSpPr>
            <a:cxnSpLocks/>
          </p:cNvCxnSpPr>
          <p:nvPr/>
        </p:nvCxnSpPr>
        <p:spPr>
          <a:xfrm>
            <a:off x="6243277" y="3092266"/>
            <a:ext cx="0" cy="27121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6618D9C-BEF8-462A-9506-0BF7842B629E}"/>
              </a:ext>
            </a:extLst>
          </p:cNvPr>
          <p:cNvSpPr txBox="1"/>
          <p:nvPr/>
        </p:nvSpPr>
        <p:spPr>
          <a:xfrm rot="16200000">
            <a:off x="5249191" y="4101002"/>
            <a:ext cx="1643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Execution Time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7D9D627-88BA-479C-B77B-5B308EB3F9E4}"/>
              </a:ext>
            </a:extLst>
          </p:cNvPr>
          <p:cNvSpPr/>
          <p:nvPr/>
        </p:nvSpPr>
        <p:spPr>
          <a:xfrm>
            <a:off x="2302661" y="3161562"/>
            <a:ext cx="2742770" cy="911590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21EA29-23E9-46F9-8829-325AC3F5B6C4}"/>
              </a:ext>
            </a:extLst>
          </p:cNvPr>
          <p:cNvSpPr/>
          <p:nvPr/>
        </p:nvSpPr>
        <p:spPr>
          <a:xfrm>
            <a:off x="2304588" y="4254891"/>
            <a:ext cx="2740843" cy="1033256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count++;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F54A32-D4FD-4F04-87DE-E4A8645A2BDA}"/>
              </a:ext>
            </a:extLst>
          </p:cNvPr>
          <p:cNvSpPr txBox="1"/>
          <p:nvPr/>
        </p:nvSpPr>
        <p:spPr>
          <a:xfrm>
            <a:off x="2304588" y="3612575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5CF4312A-2493-4999-9398-0E5DD2539558}"/>
              </a:ext>
            </a:extLst>
          </p:cNvPr>
          <p:cNvSpPr/>
          <p:nvPr/>
        </p:nvSpPr>
        <p:spPr>
          <a:xfrm>
            <a:off x="4279835" y="1095497"/>
            <a:ext cx="3517801" cy="1446064"/>
          </a:xfrm>
          <a:prstGeom prst="flowChartDocumen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process() {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count++;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avg = sum(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)/count;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transmit(avg);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3E54C9-8167-41FD-BB02-A7B13A0D34FE}"/>
              </a:ext>
            </a:extLst>
          </p:cNvPr>
          <p:cNvSpPr txBox="1"/>
          <p:nvPr/>
        </p:nvSpPr>
        <p:spPr>
          <a:xfrm>
            <a:off x="2304588" y="4768910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2A88F6-7793-4C55-81A8-5FB8FE7F508C}"/>
              </a:ext>
            </a:extLst>
          </p:cNvPr>
          <p:cNvSpPr txBox="1"/>
          <p:nvPr/>
        </p:nvSpPr>
        <p:spPr>
          <a:xfrm>
            <a:off x="3543428" y="5409258"/>
            <a:ext cx="290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80F2BB-4CE1-4D1E-B9CB-C8146295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FA02A-EFC5-4DEF-BAB9-4D1E8DC3CA2B}" type="slidenum">
              <a:rPr lang="en-US" smtClean="0"/>
              <a:t>37</a:t>
            </a:fld>
            <a:endParaRPr lang="en-US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01CB0984-A84E-43ED-A104-80FB28EA0BB8}"/>
              </a:ext>
            </a:extLst>
          </p:cNvPr>
          <p:cNvSpPr/>
          <p:nvPr/>
        </p:nvSpPr>
        <p:spPr>
          <a:xfrm>
            <a:off x="194179" y="5838079"/>
            <a:ext cx="3105105" cy="810402"/>
          </a:xfrm>
          <a:prstGeom prst="wedgeRectCallout">
            <a:avLst>
              <a:gd name="adj1" fmla="val 33167"/>
              <a:gd name="adj2" fmla="val -106262"/>
            </a:avLst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Need to latch execution state periodically!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BCCFF78-1FC0-408D-8EF1-456AC24B37C1}"/>
              </a:ext>
            </a:extLst>
          </p:cNvPr>
          <p:cNvSpPr/>
          <p:nvPr/>
        </p:nvSpPr>
        <p:spPr>
          <a:xfrm>
            <a:off x="7431199" y="3172406"/>
            <a:ext cx="2744388" cy="1033256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</a:t>
            </a:r>
          </a:p>
          <a:p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A4E3EC54-D639-4B44-99C1-FA52A25BD91E}"/>
              </a:ext>
            </a:extLst>
          </p:cNvPr>
          <p:cNvSpPr/>
          <p:nvPr/>
        </p:nvSpPr>
        <p:spPr>
          <a:xfrm>
            <a:off x="7433132" y="4316440"/>
            <a:ext cx="2742455" cy="1310541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 = sum(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)/count</a:t>
            </a:r>
          </a:p>
          <a:p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transmit-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E0D31BF-0621-42D5-8C76-C259F4FD7A73}"/>
              </a:ext>
            </a:extLst>
          </p:cNvPr>
          <p:cNvSpPr txBox="1"/>
          <p:nvPr/>
        </p:nvSpPr>
        <p:spPr>
          <a:xfrm>
            <a:off x="7444443" y="3817928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5078EC-5BB6-4A9E-914C-843C5241231A}"/>
              </a:ext>
            </a:extLst>
          </p:cNvPr>
          <p:cNvSpPr txBox="1"/>
          <p:nvPr/>
        </p:nvSpPr>
        <p:spPr>
          <a:xfrm>
            <a:off x="7444449" y="5220243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0A285F-23D0-481D-B8FD-37CFF5744F70}"/>
              </a:ext>
            </a:extLst>
          </p:cNvPr>
          <p:cNvSpPr txBox="1"/>
          <p:nvPr/>
        </p:nvSpPr>
        <p:spPr>
          <a:xfrm>
            <a:off x="7431199" y="3399373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Checkpoint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57E6219-4DAE-4574-B0BD-3049D0ADB53B}"/>
              </a:ext>
            </a:extLst>
          </p:cNvPr>
          <p:cNvSpPr txBox="1"/>
          <p:nvPr/>
        </p:nvSpPr>
        <p:spPr>
          <a:xfrm>
            <a:off x="7431205" y="4813505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Checkpoint</a:t>
            </a:r>
          </a:p>
        </p:txBody>
      </p:sp>
      <p:sp>
        <p:nvSpPr>
          <p:cNvPr id="49" name="Speech Bubble: Rectangle 48">
            <a:extLst>
              <a:ext uri="{FF2B5EF4-FFF2-40B4-BE49-F238E27FC236}">
                <a16:creationId xmlns:a16="http://schemas.microsoft.com/office/drawing/2014/main" id="{091D2AE5-620E-4996-9CA3-845B4ED6CB09}"/>
              </a:ext>
            </a:extLst>
          </p:cNvPr>
          <p:cNvSpPr/>
          <p:nvPr/>
        </p:nvSpPr>
        <p:spPr>
          <a:xfrm>
            <a:off x="8845256" y="1467243"/>
            <a:ext cx="2660661" cy="833262"/>
          </a:xfrm>
          <a:prstGeom prst="wedgeRectCallout">
            <a:avLst>
              <a:gd name="adj1" fmla="val -41555"/>
              <a:gd name="adj2" fmla="val 106412"/>
            </a:avLst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Execute with checkpoints</a:t>
            </a:r>
          </a:p>
        </p:txBody>
      </p:sp>
    </p:spTree>
    <p:extLst>
      <p:ext uri="{BB962C8B-B14F-4D97-AF65-F5344CB8AC3E}">
        <p14:creationId xmlns:p14="http://schemas.microsoft.com/office/powerpoint/2010/main" val="314207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055541-FA0F-403A-B1EA-1F23D96D1B14}"/>
              </a:ext>
            </a:extLst>
          </p:cNvPr>
          <p:cNvSpPr txBox="1"/>
          <p:nvPr/>
        </p:nvSpPr>
        <p:spPr>
          <a:xfrm>
            <a:off x="522514" y="204462"/>
            <a:ext cx="10893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  <a:cs typeface="Segoe UI" panose="020B0502040204020203" pitchFamily="34" charset="0"/>
              </a:rPr>
              <a:t>Checkpointing enables progress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9225DDD-1232-4A13-B251-54364CBA0C8A}"/>
              </a:ext>
            </a:extLst>
          </p:cNvPr>
          <p:cNvCxnSpPr>
            <a:cxnSpLocks/>
          </p:cNvCxnSpPr>
          <p:nvPr/>
        </p:nvCxnSpPr>
        <p:spPr>
          <a:xfrm>
            <a:off x="6243277" y="3092266"/>
            <a:ext cx="0" cy="27121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6618D9C-BEF8-462A-9506-0BF7842B629E}"/>
              </a:ext>
            </a:extLst>
          </p:cNvPr>
          <p:cNvSpPr txBox="1"/>
          <p:nvPr/>
        </p:nvSpPr>
        <p:spPr>
          <a:xfrm rot="16200000">
            <a:off x="5249191" y="4101002"/>
            <a:ext cx="1643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Execution Time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7D9D627-88BA-479C-B77B-5B308EB3F9E4}"/>
              </a:ext>
            </a:extLst>
          </p:cNvPr>
          <p:cNvSpPr/>
          <p:nvPr/>
        </p:nvSpPr>
        <p:spPr>
          <a:xfrm>
            <a:off x="2302661" y="3161562"/>
            <a:ext cx="2742770" cy="911590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21EA29-23E9-46F9-8829-325AC3F5B6C4}"/>
              </a:ext>
            </a:extLst>
          </p:cNvPr>
          <p:cNvSpPr/>
          <p:nvPr/>
        </p:nvSpPr>
        <p:spPr>
          <a:xfrm>
            <a:off x="2304588" y="4254891"/>
            <a:ext cx="2740843" cy="1033256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count++;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F54A32-D4FD-4F04-87DE-E4A8645A2BDA}"/>
              </a:ext>
            </a:extLst>
          </p:cNvPr>
          <p:cNvSpPr txBox="1"/>
          <p:nvPr/>
        </p:nvSpPr>
        <p:spPr>
          <a:xfrm>
            <a:off x="2304588" y="3612575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5CF4312A-2493-4999-9398-0E5DD2539558}"/>
              </a:ext>
            </a:extLst>
          </p:cNvPr>
          <p:cNvSpPr/>
          <p:nvPr/>
        </p:nvSpPr>
        <p:spPr>
          <a:xfrm>
            <a:off x="4279835" y="1095497"/>
            <a:ext cx="3517801" cy="1446064"/>
          </a:xfrm>
          <a:prstGeom prst="flowChartDocumen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process() {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count++;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avg = sum(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)/count;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transmit(avg);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3E54C9-8167-41FD-BB02-A7B13A0D34FE}"/>
              </a:ext>
            </a:extLst>
          </p:cNvPr>
          <p:cNvSpPr txBox="1"/>
          <p:nvPr/>
        </p:nvSpPr>
        <p:spPr>
          <a:xfrm>
            <a:off x="2304588" y="4768910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2A88F6-7793-4C55-81A8-5FB8FE7F508C}"/>
              </a:ext>
            </a:extLst>
          </p:cNvPr>
          <p:cNvSpPr txBox="1"/>
          <p:nvPr/>
        </p:nvSpPr>
        <p:spPr>
          <a:xfrm>
            <a:off x="3543428" y="5409258"/>
            <a:ext cx="290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80F2BB-4CE1-4D1E-B9CB-C8146295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FA02A-EFC5-4DEF-BAB9-4D1E8DC3CA2B}" type="slidenum">
              <a:rPr lang="en-US" smtClean="0"/>
              <a:t>38</a:t>
            </a:fld>
            <a:endParaRPr lang="en-US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01CB0984-A84E-43ED-A104-80FB28EA0BB8}"/>
              </a:ext>
            </a:extLst>
          </p:cNvPr>
          <p:cNvSpPr/>
          <p:nvPr/>
        </p:nvSpPr>
        <p:spPr>
          <a:xfrm>
            <a:off x="194179" y="5838079"/>
            <a:ext cx="3105105" cy="810402"/>
          </a:xfrm>
          <a:prstGeom prst="wedgeRectCallout">
            <a:avLst>
              <a:gd name="adj1" fmla="val 33167"/>
              <a:gd name="adj2" fmla="val -106262"/>
            </a:avLst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Need to latch execution state periodically!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E1D8921-AD92-490A-A2CA-13CA9C19D1D7}"/>
              </a:ext>
            </a:extLst>
          </p:cNvPr>
          <p:cNvSpPr/>
          <p:nvPr/>
        </p:nvSpPr>
        <p:spPr>
          <a:xfrm>
            <a:off x="7431199" y="3172406"/>
            <a:ext cx="2744388" cy="1033256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</a:t>
            </a:r>
          </a:p>
          <a:p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BABAA24-8C61-4476-A7A8-DDB6D7139759}"/>
              </a:ext>
            </a:extLst>
          </p:cNvPr>
          <p:cNvSpPr/>
          <p:nvPr/>
        </p:nvSpPr>
        <p:spPr>
          <a:xfrm>
            <a:off x="7433132" y="4316440"/>
            <a:ext cx="2742455" cy="1310541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 = sum(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)/count</a:t>
            </a:r>
          </a:p>
          <a:p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transmit-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49AB761-649E-4EAA-8AEF-642A977E7FFD}"/>
              </a:ext>
            </a:extLst>
          </p:cNvPr>
          <p:cNvSpPr txBox="1"/>
          <p:nvPr/>
        </p:nvSpPr>
        <p:spPr>
          <a:xfrm>
            <a:off x="7444443" y="3817928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BC2B70F-ACFB-49B8-93FA-176FF06EE31F}"/>
              </a:ext>
            </a:extLst>
          </p:cNvPr>
          <p:cNvSpPr txBox="1"/>
          <p:nvPr/>
        </p:nvSpPr>
        <p:spPr>
          <a:xfrm>
            <a:off x="7444449" y="5220243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A5A98C-5BAD-4619-ADD5-5970AFD49BB4}"/>
              </a:ext>
            </a:extLst>
          </p:cNvPr>
          <p:cNvSpPr txBox="1"/>
          <p:nvPr/>
        </p:nvSpPr>
        <p:spPr>
          <a:xfrm>
            <a:off x="7431199" y="3399373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Checkpoint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B0C1B8D-01B0-45D0-84A8-8774DDF0F0AD}"/>
              </a:ext>
            </a:extLst>
          </p:cNvPr>
          <p:cNvSpPr txBox="1"/>
          <p:nvPr/>
        </p:nvSpPr>
        <p:spPr>
          <a:xfrm>
            <a:off x="7431205" y="4813505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Checkpoint</a:t>
            </a: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1C629E02-BF44-44A2-BEC0-CFC901E0DC4F}"/>
              </a:ext>
            </a:extLst>
          </p:cNvPr>
          <p:cNvSpPr/>
          <p:nvPr/>
        </p:nvSpPr>
        <p:spPr>
          <a:xfrm>
            <a:off x="7431199" y="5738733"/>
            <a:ext cx="2744388" cy="422920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transmit(avg)</a:t>
            </a:r>
          </a:p>
        </p:txBody>
      </p:sp>
      <p:sp>
        <p:nvSpPr>
          <p:cNvPr id="50" name="Speech Bubble: Rectangle 49">
            <a:extLst>
              <a:ext uri="{FF2B5EF4-FFF2-40B4-BE49-F238E27FC236}">
                <a16:creationId xmlns:a16="http://schemas.microsoft.com/office/drawing/2014/main" id="{9013D637-37EA-40E0-A725-3BF0B4E1B56F}"/>
              </a:ext>
            </a:extLst>
          </p:cNvPr>
          <p:cNvSpPr/>
          <p:nvPr/>
        </p:nvSpPr>
        <p:spPr>
          <a:xfrm>
            <a:off x="8845256" y="1467243"/>
            <a:ext cx="2660661" cy="833262"/>
          </a:xfrm>
          <a:prstGeom prst="wedgeRectCallout">
            <a:avLst>
              <a:gd name="adj1" fmla="val -41555"/>
              <a:gd name="adj2" fmla="val 106412"/>
            </a:avLst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Execute with checkpoints</a:t>
            </a:r>
          </a:p>
        </p:txBody>
      </p:sp>
    </p:spTree>
    <p:extLst>
      <p:ext uri="{BB962C8B-B14F-4D97-AF65-F5344CB8AC3E}">
        <p14:creationId xmlns:p14="http://schemas.microsoft.com/office/powerpoint/2010/main" val="7441292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DB62F9-27FC-4337-BF39-3B5ACA01E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Checkpointing goals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6E0DEA-EE45-4241-B5CC-62B87EB7D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the compiler automatically insert checkpoints as needed</a:t>
            </a:r>
          </a:p>
          <a:p>
            <a:pPr lvl="1"/>
            <a:r>
              <a:rPr lang="en-US" dirty="0"/>
              <a:t>Human doesn’t have to think about them when programming</a:t>
            </a:r>
          </a:p>
          <a:p>
            <a:pPr lvl="1"/>
            <a:endParaRPr lang="en-US" dirty="0"/>
          </a:p>
          <a:p>
            <a:r>
              <a:rPr lang="en-US" dirty="0"/>
              <a:t>Limit checkpointing overhead while maximizing forward progress</a:t>
            </a:r>
          </a:p>
          <a:p>
            <a:pPr lvl="1"/>
            <a:r>
              <a:rPr lang="en-US" dirty="0"/>
              <a:t>Checkpointing will take time to perform, so want to do it rarely</a:t>
            </a:r>
          </a:p>
          <a:p>
            <a:pPr lvl="1"/>
            <a:r>
              <a:rPr lang="en-US" dirty="0"/>
              <a:t>Rarer checkpoints mean more progress is lost in average outage</a:t>
            </a:r>
          </a:p>
          <a:p>
            <a:pPr lvl="1"/>
            <a:r>
              <a:rPr lang="en-US" dirty="0"/>
              <a:t>Need to compromise on the two based on available energy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41102B-490C-4E05-A67C-F99E6CED2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164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Energy Sources</a:t>
            </a:r>
          </a:p>
          <a:p>
            <a:endParaRPr lang="en-US" dirty="0"/>
          </a:p>
          <a:p>
            <a:r>
              <a:rPr lang="en-US" dirty="0"/>
              <a:t>Energy Management</a:t>
            </a:r>
          </a:p>
          <a:p>
            <a:pPr lvl="1"/>
            <a:r>
              <a:rPr lang="en-US" dirty="0"/>
              <a:t>Sleep</a:t>
            </a:r>
          </a:p>
          <a:p>
            <a:pPr lvl="1"/>
            <a:r>
              <a:rPr lang="en-US" dirty="0"/>
              <a:t>Intermittent computing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76497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Energy Sources</a:t>
            </a:r>
          </a:p>
          <a:p>
            <a:endParaRPr lang="en-US" dirty="0"/>
          </a:p>
          <a:p>
            <a:r>
              <a:rPr lang="en-US" dirty="0"/>
              <a:t>Energy Management</a:t>
            </a:r>
          </a:p>
          <a:p>
            <a:pPr lvl="1"/>
            <a:r>
              <a:rPr lang="en-US" dirty="0"/>
              <a:t>Sleep</a:t>
            </a:r>
          </a:p>
          <a:p>
            <a:pPr lvl="1"/>
            <a:r>
              <a:rPr lang="en-US" dirty="0"/>
              <a:t>Intermittent computing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552774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87532-B641-4A18-86D6-ADDBA9A93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A005B-769E-4BBD-8B93-4562BE094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some way to gain energy to power system</a:t>
            </a:r>
          </a:p>
          <a:p>
            <a:endParaRPr lang="en-US" dirty="0"/>
          </a:p>
          <a:p>
            <a:r>
              <a:rPr lang="en-US" dirty="0"/>
              <a:t>Choices affect mobility, lifetime, software design, and capabilities</a:t>
            </a:r>
          </a:p>
          <a:p>
            <a:pPr lvl="1"/>
            <a:r>
              <a:rPr lang="en-US" dirty="0"/>
              <a:t>Is the device tied to its power source?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Must a human manually provide more energy?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How do I write software to ensure “progress” is made?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What sensors/actuators can the device run?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DFBA7-986E-4E13-BF4C-E4890F88A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76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87532-B641-4A18-86D6-ADDBA9A93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energy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A005B-769E-4BBD-8B93-4562BE094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Base equations</a:t>
            </a:r>
          </a:p>
          <a:p>
            <a:pPr lvl="1"/>
            <a:r>
              <a:rPr lang="en-US" dirty="0"/>
              <a:t>Power = Current * Voltage (Watts)</a:t>
            </a:r>
          </a:p>
          <a:p>
            <a:pPr lvl="1"/>
            <a:r>
              <a:rPr lang="en-US" dirty="0"/>
              <a:t>Energy = Power * Time (Joules)</a:t>
            </a:r>
          </a:p>
          <a:p>
            <a:endParaRPr lang="en-US" dirty="0"/>
          </a:p>
          <a:p>
            <a:r>
              <a:rPr lang="en-US" dirty="0"/>
              <a:t>Energy = volts * amps * seconds</a:t>
            </a:r>
          </a:p>
          <a:p>
            <a:pPr lvl="1"/>
            <a:r>
              <a:rPr lang="en-US" dirty="0"/>
              <a:t>Voltage is </a:t>
            </a:r>
            <a:r>
              <a:rPr lang="en-US" i="1" dirty="0"/>
              <a:t>usually</a:t>
            </a:r>
            <a:r>
              <a:rPr lang="en-US" dirty="0"/>
              <a:t> constant for a system</a:t>
            </a:r>
          </a:p>
          <a:p>
            <a:pPr lvl="1"/>
            <a:r>
              <a:rPr lang="en-US" dirty="0"/>
              <a:t>Time is how long you are running for / measurement period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Current changes based on activities being done</a:t>
            </a:r>
          </a:p>
          <a:p>
            <a:pPr lvl="2"/>
            <a:r>
              <a:rPr lang="en-US" dirty="0"/>
              <a:t>Often energy is presented as a current draw</a:t>
            </a:r>
          </a:p>
          <a:p>
            <a:pPr lvl="2"/>
            <a:r>
              <a:rPr lang="en-US" dirty="0"/>
              <a:t>Maybe an average current draw</a:t>
            </a:r>
          </a:p>
          <a:p>
            <a:pPr lvl="2"/>
            <a:r>
              <a:rPr lang="en-US" dirty="0"/>
              <a:t>With Voltage and Time implicit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DFBA7-986E-4E13-BF4C-E4890F88A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999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957F4-C81A-4FF2-AA25-5010A3537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current trace during wireless communication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ACB32-4C70-4B91-90E1-B90B2A48A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 descr="Current measurement in nRF51422 Development Kit - Nordic Q&amp;A - Nordic  DevZone - Nordic DevZone">
            <a:extLst>
              <a:ext uri="{FF2B5EF4-FFF2-40B4-BE49-F238E27FC236}">
                <a16:creationId xmlns:a16="http://schemas.microsoft.com/office/drawing/2014/main" id="{49291380-4F10-4679-8278-3DE391809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247775"/>
            <a:ext cx="9048750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825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87532-B641-4A18-86D6-ADDBA9A93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Wired power through USB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A005B-769E-4BBD-8B93-4562BE094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5v at up to 500 mA (USB 2.0) or 900 mA (USB 3.0)</a:t>
            </a:r>
          </a:p>
          <a:p>
            <a:pPr lvl="1"/>
            <a:r>
              <a:rPr lang="en-US" dirty="0"/>
              <a:t>Or power delivery specifications, which can do far more power</a:t>
            </a:r>
          </a:p>
          <a:p>
            <a:pPr lvl="1"/>
            <a:endParaRPr lang="en-US" dirty="0"/>
          </a:p>
          <a:p>
            <a:r>
              <a:rPr lang="en-US" dirty="0"/>
              <a:t>Must be converted to different voltage to use</a:t>
            </a:r>
          </a:p>
          <a:p>
            <a:pPr lvl="1"/>
            <a:r>
              <a:rPr lang="en-US" dirty="0"/>
              <a:t>Voltage regulator takes in 5v and spits out 3.3v</a:t>
            </a:r>
          </a:p>
          <a:p>
            <a:pPr lvl="1"/>
            <a:r>
              <a:rPr lang="en-US" dirty="0"/>
              <a:t>Has its own maximum current!</a:t>
            </a:r>
          </a:p>
          <a:p>
            <a:pPr lvl="1"/>
            <a:endParaRPr lang="en-US" dirty="0"/>
          </a:p>
          <a:p>
            <a:r>
              <a:rPr lang="en-US" dirty="0"/>
              <a:t>System is limited by the minimum of USB or regulator power</a:t>
            </a:r>
          </a:p>
          <a:p>
            <a:pPr lvl="1"/>
            <a:r>
              <a:rPr lang="en-US" dirty="0" err="1"/>
              <a:t>Microbit</a:t>
            </a:r>
            <a:r>
              <a:rPr lang="en-US" dirty="0"/>
              <a:t>: regulator gives 3.3v at up to 600 mA</a:t>
            </a:r>
          </a:p>
          <a:p>
            <a:pPr lvl="2"/>
            <a:r>
              <a:rPr lang="en-US" dirty="0"/>
              <a:t>USB 2.5 Watts, Regulator 1.98 Watts ⇨ System 1.98 Watts</a:t>
            </a:r>
          </a:p>
          <a:p>
            <a:pPr lvl="2"/>
            <a:r>
              <a:rPr lang="en-US" dirty="0"/>
              <a:t>This is a max! Stay 15-30% below regulator limit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DFBA7-986E-4E13-BF4C-E4890F88A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69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EF79-E05D-4428-BB30-0CD35704E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about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5F67F-EA0F-483D-A45C-9FA4C55D6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Batteries often list energy in mA*h (milliamp – hours)</a:t>
            </a:r>
          </a:p>
          <a:p>
            <a:pPr lvl="1"/>
            <a:r>
              <a:rPr lang="en-US" dirty="0"/>
              <a:t>Coin cell battery: 3v at 220 </a:t>
            </a:r>
            <a:r>
              <a:rPr lang="en-US" dirty="0" err="1"/>
              <a:t>mAh</a:t>
            </a:r>
            <a:endParaRPr lang="en-US" dirty="0"/>
          </a:p>
          <a:p>
            <a:pPr lvl="1"/>
            <a:r>
              <a:rPr lang="en-US" dirty="0"/>
              <a:t>2x AA battery: 3v at 2000 </a:t>
            </a:r>
            <a:r>
              <a:rPr lang="en-US" dirty="0" err="1"/>
              <a:t>mAh</a:t>
            </a:r>
            <a:endParaRPr lang="en-US" dirty="0"/>
          </a:p>
          <a:p>
            <a:pPr lvl="1"/>
            <a:r>
              <a:rPr lang="en-US" dirty="0"/>
              <a:t>iPhone 11 battery: 3.7v at 3000 </a:t>
            </a:r>
            <a:r>
              <a:rPr lang="en-US" dirty="0" err="1"/>
              <a:t>mAh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Also usually limited by regulator</a:t>
            </a:r>
          </a:p>
          <a:p>
            <a:pPr lvl="1"/>
            <a:r>
              <a:rPr lang="en-US" dirty="0"/>
              <a:t>Sometimes just directly connected to system</a:t>
            </a:r>
          </a:p>
          <a:p>
            <a:pPr lvl="1"/>
            <a:r>
              <a:rPr lang="en-US" dirty="0"/>
              <a:t>We can run at 3v just fine! (3.7v is no good though)</a:t>
            </a:r>
          </a:p>
          <a:p>
            <a:pPr lvl="1"/>
            <a:endParaRPr lang="en-US" dirty="0"/>
          </a:p>
          <a:p>
            <a:r>
              <a:rPr lang="en-US" dirty="0"/>
              <a:t>Voltage can vary with charge</a:t>
            </a:r>
          </a:p>
          <a:p>
            <a:pPr lvl="1"/>
            <a:r>
              <a:rPr lang="en-US" dirty="0"/>
              <a:t>But only a little, right before battery is depleted</a:t>
            </a:r>
          </a:p>
          <a:p>
            <a:pPr lvl="1"/>
            <a:r>
              <a:rPr lang="en-US" dirty="0"/>
              <a:t>Example: coin cell goes down to ~2.7 volts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0B3C1-A410-49A1-8BA8-5E56FEB32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48690B-C852-4BAC-A0CB-417D4B1BD2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55101" y="1737189"/>
            <a:ext cx="1935930" cy="1539411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4309D57B-C031-45B0-816C-BB109FD8B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460" y="3540176"/>
            <a:ext cx="2217737" cy="281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275317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13499C5-2493-46D7-A578-A55B4E92D20D}" vid="{B37469B3-D6DE-4740-A3F3-917322C394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ce346_template</Template>
  <TotalTime>1193</TotalTime>
  <Words>2329</Words>
  <Application>Microsoft Office PowerPoint</Application>
  <PresentationFormat>Widescreen</PresentationFormat>
  <Paragraphs>485</Paragraphs>
  <Slides>40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Courier New</vt:lpstr>
      <vt:lpstr>Segoe UI</vt:lpstr>
      <vt:lpstr>Tahoma</vt:lpstr>
      <vt:lpstr>Class Slides</vt:lpstr>
      <vt:lpstr>Lecture 17 Energy Management</vt:lpstr>
      <vt:lpstr>Administrivia</vt:lpstr>
      <vt:lpstr>Today’s Goals</vt:lpstr>
      <vt:lpstr>Outline</vt:lpstr>
      <vt:lpstr>Energy sources</vt:lpstr>
      <vt:lpstr>Measuring energy use</vt:lpstr>
      <vt:lpstr>Example current trace during wireless communication</vt:lpstr>
      <vt:lpstr>Wired power through USB</vt:lpstr>
      <vt:lpstr>Thinking about energy</vt:lpstr>
      <vt:lpstr>How are batteries measured?</vt:lpstr>
      <vt:lpstr>How are batteries managed?</vt:lpstr>
      <vt:lpstr>Microbit only uses battery energy in a simple way</vt:lpstr>
      <vt:lpstr>Energy harvesting</vt:lpstr>
      <vt:lpstr>Temperature harvesting from hot pipes</vt:lpstr>
      <vt:lpstr>Managing harvested energy</vt:lpstr>
      <vt:lpstr>Outline</vt:lpstr>
      <vt:lpstr>Thinking about energy</vt:lpstr>
      <vt:lpstr>Sleep mode power draw</vt:lpstr>
      <vt:lpstr>Microcontroller sleep modes</vt:lpstr>
      <vt:lpstr>Microbit current draw (microcontroller)</vt:lpstr>
      <vt:lpstr>Microbit current draw (non-microcontroller)</vt:lpstr>
      <vt:lpstr>Max and min current for Microbit</vt:lpstr>
      <vt:lpstr>nRF52 sleep mode</vt:lpstr>
      <vt:lpstr>Software stops when the processor does, but peripherals continue</vt:lpstr>
      <vt:lpstr>Controlling peripherals while processor sleeps</vt:lpstr>
      <vt:lpstr>nRF52 Tasks and Events</vt:lpstr>
      <vt:lpstr>nRF52 PPI peripheral</vt:lpstr>
      <vt:lpstr>Example PPI use case</vt:lpstr>
      <vt:lpstr>Outline</vt:lpstr>
      <vt:lpstr>Reducing energy consumption even further</vt:lpstr>
      <vt:lpstr>Energy harvesting can lead to intermittent computing</vt:lpstr>
      <vt:lpstr>Disabling the microcontroller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Checkpointing goals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17 Energy Management</dc:title>
  <dc:creator>Branden Ghena</dc:creator>
  <cp:lastModifiedBy>Branden Ghena</cp:lastModifiedBy>
  <cp:revision>44</cp:revision>
  <dcterms:created xsi:type="dcterms:W3CDTF">2021-05-23T20:02:22Z</dcterms:created>
  <dcterms:modified xsi:type="dcterms:W3CDTF">2021-05-24T15:55:45Z</dcterms:modified>
</cp:coreProperties>
</file>